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Lst>
  <p:notesMasterIdLst>
    <p:notesMasterId r:id="rId56"/>
  </p:notesMasterIdLst>
  <p:sldIdLst>
    <p:sldId id="256" r:id="rId3"/>
    <p:sldId id="417" r:id="rId4"/>
    <p:sldId id="418" r:id="rId5"/>
    <p:sldId id="419" r:id="rId6"/>
    <p:sldId id="420" r:id="rId7"/>
    <p:sldId id="421" r:id="rId8"/>
    <p:sldId id="422" r:id="rId9"/>
    <p:sldId id="423" r:id="rId10"/>
    <p:sldId id="424" r:id="rId11"/>
    <p:sldId id="425" r:id="rId12"/>
    <p:sldId id="426" r:id="rId13"/>
    <p:sldId id="427" r:id="rId14"/>
    <p:sldId id="428" r:id="rId15"/>
    <p:sldId id="429" r:id="rId16"/>
    <p:sldId id="430" r:id="rId17"/>
    <p:sldId id="437" r:id="rId18"/>
    <p:sldId id="438" r:id="rId19"/>
    <p:sldId id="431" r:id="rId20"/>
    <p:sldId id="432" r:id="rId21"/>
    <p:sldId id="435" r:id="rId22"/>
    <p:sldId id="436" r:id="rId23"/>
    <p:sldId id="440" r:id="rId24"/>
    <p:sldId id="441" r:id="rId25"/>
    <p:sldId id="442" r:id="rId26"/>
    <p:sldId id="443" r:id="rId27"/>
    <p:sldId id="444" r:id="rId28"/>
    <p:sldId id="445" r:id="rId29"/>
    <p:sldId id="446" r:id="rId30"/>
    <p:sldId id="447" r:id="rId31"/>
    <p:sldId id="448" r:id="rId32"/>
    <p:sldId id="449" r:id="rId33"/>
    <p:sldId id="450" r:id="rId34"/>
    <p:sldId id="451" r:id="rId35"/>
    <p:sldId id="452" r:id="rId36"/>
    <p:sldId id="453" r:id="rId37"/>
    <p:sldId id="454" r:id="rId38"/>
    <p:sldId id="455" r:id="rId39"/>
    <p:sldId id="456" r:id="rId40"/>
    <p:sldId id="457" r:id="rId41"/>
    <p:sldId id="459" r:id="rId42"/>
    <p:sldId id="460" r:id="rId43"/>
    <p:sldId id="461" r:id="rId44"/>
    <p:sldId id="462" r:id="rId45"/>
    <p:sldId id="463" r:id="rId46"/>
    <p:sldId id="464" r:id="rId47"/>
    <p:sldId id="466" r:id="rId48"/>
    <p:sldId id="468" r:id="rId49"/>
    <p:sldId id="469" r:id="rId50"/>
    <p:sldId id="471" r:id="rId51"/>
    <p:sldId id="473" r:id="rId52"/>
    <p:sldId id="474" r:id="rId53"/>
    <p:sldId id="475" r:id="rId54"/>
    <p:sldId id="278" r:id="rId55"/>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521415D9-36F7-43E2-AB2F-B90AF26B5E84}">
      <p14:sectionLst xmlns:p14="http://schemas.microsoft.com/office/powerpoint/2010/main">
        <p14:section name="Architecture and Containers" id="{034C3DF1-856F-4249-ADCC-42CE91373AA9}">
          <p14:sldIdLst>
            <p14:sldId id="256"/>
            <p14:sldId id="417"/>
            <p14:sldId id="418"/>
            <p14:sldId id="419"/>
            <p14:sldId id="420"/>
            <p14:sldId id="421"/>
            <p14:sldId id="422"/>
            <p14:sldId id="423"/>
            <p14:sldId id="424"/>
            <p14:sldId id="425"/>
            <p14:sldId id="426"/>
            <p14:sldId id="427"/>
            <p14:sldId id="428"/>
            <p14:sldId id="429"/>
            <p14:sldId id="430"/>
            <p14:sldId id="437"/>
            <p14:sldId id="438"/>
            <p14:sldId id="431"/>
            <p14:sldId id="432"/>
            <p14:sldId id="435"/>
          </p14:sldIdLst>
        </p14:section>
        <p14:section name="Operations" id="{87B982B4-CBB2-C14B-980A-235021ECE9F5}">
          <p14:sldIdLst>
            <p14:sldId id="436"/>
            <p14:sldId id="440"/>
            <p14:sldId id="441"/>
            <p14:sldId id="442"/>
            <p14:sldId id="443"/>
            <p14:sldId id="444"/>
            <p14:sldId id="445"/>
            <p14:sldId id="446"/>
            <p14:sldId id="447"/>
            <p14:sldId id="448"/>
            <p14:sldId id="449"/>
            <p14:sldId id="450"/>
            <p14:sldId id="451"/>
            <p14:sldId id="452"/>
            <p14:sldId id="453"/>
            <p14:sldId id="454"/>
            <p14:sldId id="455"/>
            <p14:sldId id="456"/>
            <p14:sldId id="457"/>
            <p14:sldId id="459"/>
            <p14:sldId id="460"/>
            <p14:sldId id="461"/>
            <p14:sldId id="462"/>
            <p14:sldId id="463"/>
            <p14:sldId id="464"/>
            <p14:sldId id="466"/>
            <p14:sldId id="468"/>
            <p14:sldId id="469"/>
            <p14:sldId id="471"/>
            <p14:sldId id="473"/>
            <p14:sldId id="474"/>
            <p14:sldId id="475"/>
            <p14:sldId id="278"/>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DC422"/>
    <a:srgbClr val="10675D"/>
    <a:srgbClr val="13988A"/>
    <a:srgbClr val="5BA829"/>
    <a:srgbClr val="3F741E"/>
    <a:srgbClr val="35611A"/>
    <a:srgbClr val="00B3AA"/>
    <a:srgbClr val="17232A"/>
    <a:srgbClr val="0C2624"/>
    <a:srgbClr val="2874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4" autoAdjust="0"/>
    <p:restoredTop sz="87284" autoAdjust="0"/>
  </p:normalViewPr>
  <p:slideViewPr>
    <p:cSldViewPr snapToGrid="0" snapToObjects="1">
      <p:cViewPr varScale="1">
        <p:scale>
          <a:sx n="119" d="100"/>
          <a:sy n="119" d="100"/>
        </p:scale>
        <p:origin x="-1072" y="-96"/>
      </p:cViewPr>
      <p:guideLst>
        <p:guide orient="horz" pos="1620"/>
        <p:guide pos="2880"/>
      </p:guideLst>
    </p:cSldViewPr>
  </p:slideViewPr>
  <p:notesTextViewPr>
    <p:cViewPr>
      <p:scale>
        <a:sx n="100" d="100"/>
        <a:sy n="100" d="100"/>
      </p:scale>
      <p:origin x="0" y="0"/>
    </p:cViewPr>
  </p:notesTextViewPr>
  <p:sorterViewPr>
    <p:cViewPr>
      <p:scale>
        <a:sx n="85" d="100"/>
        <a:sy n="85" d="100"/>
      </p:scale>
      <p:origin x="0" y="38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notesMaster" Target="notesMasters/notesMaster1.xml"/><Relationship Id="rId57" Type="http://schemas.openxmlformats.org/officeDocument/2006/relationships/printerSettings" Target="printerSettings/printerSettings1.bin"/><Relationship Id="rId58" Type="http://schemas.openxmlformats.org/officeDocument/2006/relationships/commentAuthors" Target="commentAuthors.xml"/><Relationship Id="rId59" Type="http://schemas.openxmlformats.org/officeDocument/2006/relationships/presProps" Target="presProp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3036183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383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518499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164632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381000" y="684213"/>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231" name="Shape 231"/>
          <p:cNvSpPr txBox="1">
            <a:spLocks noGrp="1"/>
          </p:cNvSpPr>
          <p:nvPr>
            <p:ph type="body" idx="1"/>
          </p:nvPr>
        </p:nvSpPr>
        <p:spPr>
          <a:xfrm>
            <a:off x="295171" y="2972430"/>
            <a:ext cx="6267659" cy="5793719"/>
          </a:xfrm>
          <a:prstGeom prst="rect">
            <a:avLst/>
          </a:prstGeom>
          <a:noFill/>
          <a:ln>
            <a:noFill/>
          </a:ln>
        </p:spPr>
        <p:txBody>
          <a:bodyPr lIns="0" tIns="0" rIns="0" bIns="0" anchor="t" anchorCtr="0">
            <a:normAutofit/>
          </a:bodyPr>
          <a:lstStyle/>
          <a:p>
            <a:pPr marL="0" marR="0" indent="0" algn="l" defTabSz="457200" rtl="0" eaLnBrk="1" fontAlgn="auto" latinLnBrk="0" hangingPunct="1">
              <a:lnSpc>
                <a:spcPct val="125000"/>
              </a:lnSpc>
              <a:spcBef>
                <a:spcPts val="0"/>
              </a:spcBef>
              <a:spcAft>
                <a:spcPts val="0"/>
              </a:spcAft>
              <a:buClrTx/>
              <a:buSzTx/>
              <a:buFontTx/>
              <a:buNone/>
              <a:tabLst/>
              <a:defRPr/>
            </a:pPr>
            <a:r>
              <a:rPr lang="en-US" sz="2000" dirty="0" smtClean="0">
                <a:solidFill>
                  <a:schemeClr val="bg2">
                    <a:lumMod val="50000"/>
                  </a:schemeClr>
                </a:solidFill>
              </a:rPr>
              <a:t>The </a:t>
            </a:r>
            <a:r>
              <a:rPr lang="en-US" sz="2000" b="1" dirty="0" smtClean="0">
                <a:solidFill>
                  <a:schemeClr val="bg2">
                    <a:lumMod val="50000"/>
                  </a:schemeClr>
                </a:solidFill>
              </a:rPr>
              <a:t>Cloud Foundry </a:t>
            </a:r>
            <a:r>
              <a:rPr lang="en-US" sz="2000" dirty="0" smtClean="0">
                <a:solidFill>
                  <a:schemeClr val="bg2">
                    <a:lumMod val="50000"/>
                  </a:schemeClr>
                </a:solidFill>
              </a:rPr>
              <a:t>platform is abstracted as a set of large-scale distributed services. It uses </a:t>
            </a:r>
            <a:r>
              <a:rPr lang="en-US" sz="2000" b="1" dirty="0" smtClean="0">
                <a:solidFill>
                  <a:schemeClr val="bg2">
                    <a:lumMod val="50000"/>
                  </a:schemeClr>
                </a:solidFill>
              </a:rPr>
              <a:t>BOSH </a:t>
            </a:r>
            <a:r>
              <a:rPr lang="en-US" sz="2000" dirty="0" smtClean="0">
                <a:solidFill>
                  <a:schemeClr val="bg2">
                    <a:lumMod val="50000"/>
                  </a:schemeClr>
                </a:solidFill>
              </a:rPr>
              <a:t>to operate the underlying infrastructure from </a:t>
            </a:r>
            <a:r>
              <a:rPr lang="en-US" sz="2000" dirty="0" err="1" smtClean="0">
                <a:solidFill>
                  <a:schemeClr val="bg2">
                    <a:lumMod val="50000"/>
                  </a:schemeClr>
                </a:solidFill>
              </a:rPr>
              <a:t>IaaS</a:t>
            </a:r>
            <a:r>
              <a:rPr lang="en-US" sz="2000" dirty="0" smtClean="0">
                <a:solidFill>
                  <a:schemeClr val="bg2">
                    <a:lumMod val="50000"/>
                  </a:schemeClr>
                </a:solidFill>
              </a:rPr>
              <a:t> providers (e.g., VMware, Amazon AWS, </a:t>
            </a:r>
            <a:r>
              <a:rPr lang="en-US" sz="2000" dirty="0" err="1" smtClean="0">
                <a:solidFill>
                  <a:schemeClr val="bg2">
                    <a:lumMod val="50000"/>
                  </a:schemeClr>
                </a:solidFill>
              </a:rPr>
              <a:t>OpenStack</a:t>
            </a:r>
            <a:r>
              <a:rPr lang="en-US" sz="2000" dirty="0" smtClean="0">
                <a:solidFill>
                  <a:schemeClr val="bg2">
                    <a:lumMod val="50000"/>
                  </a:schemeClr>
                </a:solidFill>
              </a:rPr>
              <a:t>). </a:t>
            </a:r>
          </a:p>
          <a:p>
            <a:pPr marL="0" marR="0" indent="0" algn="l" defTabSz="457200" rtl="0" eaLnBrk="1" fontAlgn="auto" latinLnBrk="0" hangingPunct="1">
              <a:lnSpc>
                <a:spcPct val="125000"/>
              </a:lnSpc>
              <a:spcBef>
                <a:spcPts val="0"/>
              </a:spcBef>
              <a:spcAft>
                <a:spcPts val="0"/>
              </a:spcAft>
              <a:buClrTx/>
              <a:buSzTx/>
              <a:buFontTx/>
              <a:buNone/>
              <a:tabLst/>
              <a:defRPr/>
            </a:pPr>
            <a:r>
              <a:rPr lang="en-US" sz="2000" b="1" dirty="0" smtClean="0">
                <a:solidFill>
                  <a:srgbClr val="000000"/>
                </a:solidFill>
              </a:rPr>
              <a:t>Service Broker(s) </a:t>
            </a:r>
            <a:r>
              <a:rPr lang="en-US" sz="2000" dirty="0" smtClean="0">
                <a:solidFill>
                  <a:srgbClr val="000000"/>
                </a:solidFill>
              </a:rPr>
              <a:t>– Bind internal/external Services to Applications</a:t>
            </a:r>
          </a:p>
          <a:p>
            <a:pPr marL="0" marR="0" indent="0" algn="l" defTabSz="457200" rtl="0" eaLnBrk="1" fontAlgn="auto" latinLnBrk="0" hangingPunct="1">
              <a:lnSpc>
                <a:spcPct val="125000"/>
              </a:lnSpc>
              <a:spcBef>
                <a:spcPts val="0"/>
              </a:spcBef>
              <a:spcAft>
                <a:spcPts val="0"/>
              </a:spcAft>
              <a:buClrTx/>
              <a:buSzTx/>
              <a:buFontTx/>
              <a:buNone/>
              <a:tabLst/>
              <a:defRPr/>
            </a:pPr>
            <a:r>
              <a:rPr lang="en-US" sz="2000" b="1" dirty="0" smtClean="0">
                <a:solidFill>
                  <a:srgbClr val="000000"/>
                </a:solidFill>
              </a:rPr>
              <a:t>DEA </a:t>
            </a:r>
            <a:r>
              <a:rPr lang="en-US" sz="2000" dirty="0" smtClean="0">
                <a:solidFill>
                  <a:srgbClr val="000000"/>
                </a:solidFill>
              </a:rPr>
              <a:t>– “Droplet Execution Agent”.  </a:t>
            </a:r>
            <a:r>
              <a:rPr lang="en-US" sz="2000" dirty="0" smtClean="0">
                <a:solidFill>
                  <a:schemeClr val="bg2"/>
                </a:solidFill>
              </a:rPr>
              <a:t>Secure and fully isolated containers responsible for an App’s lifecycle: building, starting and stopping Apps as instructed. </a:t>
            </a:r>
          </a:p>
          <a:p>
            <a:pPr algn="l" rtl="0"/>
            <a:endParaRPr sz="2000" dirty="0"/>
          </a:p>
        </p:txBody>
      </p:sp>
      <p:sp>
        <p:nvSpPr>
          <p:cNvPr id="232" name="Shape 232"/>
          <p:cNvSpPr txBox="1">
            <a:spLocks noGrp="1"/>
          </p:cNvSpPr>
          <p:nvPr>
            <p:ph type="sldNum" idx="12"/>
          </p:nvPr>
        </p:nvSpPr>
        <p:spPr>
          <a:xfrm>
            <a:off x="3884853" y="8685863"/>
            <a:ext cx="2971591" cy="456574"/>
          </a:xfrm>
          <a:prstGeom prst="rect">
            <a:avLst/>
          </a:prstGeom>
          <a:noFill/>
          <a:ln>
            <a:noFill/>
          </a:ln>
        </p:spPr>
        <p:txBody>
          <a:bodyPr lIns="89838" tIns="44919" rIns="89838" bIns="44919" anchor="t" anchorCtr="0">
            <a:normAutofit/>
          </a:bodyPr>
          <a:lstStyle/>
          <a:p>
            <a:pPr algn="l" rtl="0">
              <a:buSzPct val="25000"/>
            </a:pPr>
            <a:r>
              <a:rPr lang="en-US"/>
              <a:t>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1292392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Zone</a:t>
            </a:r>
            <a:r>
              <a:rPr lang="en-US" baseline="0" dirty="0" smtClean="0"/>
              <a:t> could = rack, for example</a:t>
            </a:r>
            <a:endParaRPr lang="en-US" dirty="0"/>
          </a:p>
        </p:txBody>
      </p:sp>
    </p:spTree>
    <p:extLst>
      <p:ext uri="{BB962C8B-B14F-4D97-AF65-F5344CB8AC3E}">
        <p14:creationId xmlns:p14="http://schemas.microsoft.com/office/powerpoint/2010/main" val="39402707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382588" y="685800"/>
            <a:ext cx="6094412"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3" name="Shape 603"/>
          <p:cNvSpPr txBox="1"/>
          <p:nvPr/>
        </p:nvSpPr>
        <p:spPr>
          <a:xfrm>
            <a:off x="686114" y="4343715"/>
            <a:ext cx="5485771" cy="4113855"/>
          </a:xfrm>
          <a:prstGeom prst="rect">
            <a:avLst/>
          </a:prstGeom>
          <a:noFill/>
          <a:ln>
            <a:noFill/>
          </a:ln>
        </p:spPr>
        <p:txBody>
          <a:bodyPr lIns="91398" tIns="91398" rIns="91398" bIns="91398" anchor="t" anchorCtr="0">
            <a:normAutofit/>
          </a:bodyPr>
          <a:lstStyle/>
          <a:p>
            <a:pPr algn="l" rtl="0">
              <a:buSzPct val="25000"/>
            </a:pPr>
            <a:r>
              <a:rPr lang="en-US"/>
              <a:t>Application performance and reliability have a direct correlation to HA capability. Pivotal provides 4 level of HA so that you don’t need to invest in people/software to handle common failure situations. If an application fails, we will reboot it in a new container. This automated remediation addresses application bugs that result in outages. If a Pivotal process fails, we will reboot it in a new virtual machine. Our PaaS essentially monitors and remediates itself. If an OS or network failure occurs, our VM monitor will detect this and kill the VM, then reboot it in a new container. This streamlines Linux sysadmin operations. Lastly, if a datacenter rack fails, we will ensure the application stays running because we load application instances in multiple availability zones. No 2 availability zones live on the same datacenter rack. This hardware failure level resilience is very difficult to design using traditional tools provided by HP/CA/IBM. </a:t>
            </a:r>
          </a:p>
          <a:p>
            <a:pPr algn="l" rtl="0"/>
            <a:endParaRPr/>
          </a:p>
          <a:p>
            <a:pPr algn="l" rtl="0">
              <a:buSzPct val="25000"/>
            </a:pPr>
            <a:r>
              <a:rPr lang="en-US"/>
              <a:t>And, by using Pivotal, you reduce the number of servers that require HP/CA/IBM monitoring tools. </a:t>
            </a:r>
          </a:p>
          <a:p>
            <a:endParaRPr/>
          </a:p>
        </p:txBody>
      </p:sp>
      <p:sp>
        <p:nvSpPr>
          <p:cNvPr id="604" name="Shape 604"/>
          <p:cNvSpPr txBox="1">
            <a:spLocks noGrp="1"/>
          </p:cNvSpPr>
          <p:nvPr>
            <p:ph type="body" idx="1"/>
          </p:nvPr>
        </p:nvSpPr>
        <p:spPr>
          <a:xfrm>
            <a:off x="295171" y="2972430"/>
            <a:ext cx="6267659" cy="5793719"/>
          </a:xfrm>
          <a:prstGeom prst="rect">
            <a:avLst/>
          </a:prstGeom>
        </p:spPr>
        <p:txBody>
          <a:bodyPr lIns="90556" tIns="90556" rIns="90556" bIns="90556" anchor="ctr" anchorCtr="0">
            <a:normAutofit/>
          </a:bodyPr>
          <a:lstStyle/>
          <a:p>
            <a:r>
              <a:rPr lang="en-US" dirty="0"/>
              <a:t>http://</a:t>
            </a:r>
            <a:r>
              <a:rPr lang="en-US" dirty="0" err="1"/>
              <a:t>blog.pivotal.io</a:t>
            </a:r>
            <a:r>
              <a:rPr lang="en-US" dirty="0"/>
              <a:t>/cloud-foundry-pivotal/products/the-four-levels-of-ha-in-pivotal-</a:t>
            </a:r>
            <a:r>
              <a:rPr lang="en-US" dirty="0" err="1" smtClean="0"/>
              <a:t>cf</a:t>
            </a:r>
            <a:endParaRPr lang="en-US" dirty="0" smtClean="0"/>
          </a:p>
          <a:p>
            <a:endParaRPr lang="en-US" dirty="0" smtClean="0"/>
          </a:p>
          <a:p>
            <a:pPr marL="457200" indent="-457200">
              <a:buAutoNum type="arabicPeriod"/>
            </a:pPr>
            <a:r>
              <a:rPr lang="en-US" dirty="0" smtClean="0"/>
              <a:t>Desired State of Application is maintained by Cloud Controller. DEAs communicate status of</a:t>
            </a:r>
            <a:r>
              <a:rPr lang="en-US" baseline="0" dirty="0" smtClean="0"/>
              <a:t> their apps to Health Manager. HM checks with CC. CC restarts app in another DEA in case of failure</a:t>
            </a:r>
          </a:p>
          <a:p>
            <a:pPr marL="457200" indent="-457200">
              <a:buAutoNum type="arabicPeriod"/>
            </a:pPr>
            <a:r>
              <a:rPr lang="en-US" baseline="0" dirty="0" smtClean="0"/>
              <a:t>PCF Processes monitored by </a:t>
            </a:r>
            <a:r>
              <a:rPr lang="en-US" baseline="0" dirty="0" err="1" smtClean="0"/>
              <a:t>monit</a:t>
            </a:r>
            <a:r>
              <a:rPr lang="en-US" baseline="0" dirty="0" smtClean="0"/>
              <a:t> and restarted in case of failure</a:t>
            </a:r>
          </a:p>
          <a:p>
            <a:pPr marL="457200" indent="-457200">
              <a:buAutoNum type="arabicPeriod"/>
            </a:pPr>
            <a:r>
              <a:rPr lang="en-US" baseline="0" dirty="0" smtClean="0"/>
              <a:t>In case of VM failure. Health Monitor is notified. HM calls BOSH Director which calls </a:t>
            </a:r>
            <a:r>
              <a:rPr lang="en-US" baseline="0" dirty="0" err="1" smtClean="0"/>
              <a:t>Resurrector</a:t>
            </a:r>
            <a:r>
              <a:rPr lang="en-US" baseline="0" dirty="0" smtClean="0"/>
              <a:t> component which starts up the VM (with processes)</a:t>
            </a:r>
          </a:p>
          <a:p>
            <a:pPr marL="457200" indent="-457200">
              <a:buAutoNum type="arabicPeriod"/>
            </a:pPr>
            <a:r>
              <a:rPr lang="en-US" baseline="0" dirty="0" smtClean="0"/>
              <a:t>Availability Zones is a logical grouping of the deployment of System Components and DEAs. (Example would be two racks in a datacenter)</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endParaRPr lang="en-US" baseline="0" dirty="0" smtClean="0"/>
          </a:p>
          <a:p>
            <a:endParaRPr lang="en-US" dirty="0"/>
          </a:p>
        </p:txBody>
      </p:sp>
    </p:spTree>
    <p:extLst>
      <p:ext uri="{BB962C8B-B14F-4D97-AF65-F5344CB8AC3E}">
        <p14:creationId xmlns:p14="http://schemas.microsoft.com/office/powerpoint/2010/main" val="3677311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lIns="90571" tIns="45286" rIns="90571" bIns="45286">
            <a:normAutofit lnSpcReduction="10000"/>
          </a:bodyPr>
          <a:lstStyle/>
          <a:p>
            <a:pPr>
              <a:defRPr/>
            </a:pPr>
            <a:r>
              <a:rPr lang="en-US" b="1" dirty="0" smtClean="0"/>
              <a:t>Key Platform Capabilities</a:t>
            </a:r>
          </a:p>
          <a:p>
            <a:pPr marL="226428" indent="-226428">
              <a:buAutoNum type="arabicParenR"/>
              <a:defRPr/>
            </a:pPr>
            <a:r>
              <a:rPr lang="en-US" b="1" dirty="0" smtClean="0"/>
              <a:t>On Demand Scaling</a:t>
            </a:r>
          </a:p>
          <a:p>
            <a:pPr marL="226428" indent="-226428">
              <a:buAutoNum type="arabicParenR"/>
              <a:defRPr/>
            </a:pPr>
            <a:r>
              <a:rPr lang="en-US" b="1" dirty="0" smtClean="0"/>
              <a:t>Application</a:t>
            </a:r>
            <a:r>
              <a:rPr lang="en-US" b="1" baseline="0" dirty="0" smtClean="0"/>
              <a:t> Health Management</a:t>
            </a:r>
          </a:p>
          <a:p>
            <a:pPr marL="226428" indent="-226428">
              <a:buAutoNum type="arabicParenR"/>
              <a:defRPr/>
            </a:pPr>
            <a:r>
              <a:rPr lang="en-US" b="1" baseline="0" dirty="0" smtClean="0"/>
              <a:t>Dynamic Routing &amp; Load Balancing</a:t>
            </a:r>
          </a:p>
          <a:p>
            <a:pPr marL="226428" indent="-226428">
              <a:buAutoNum type="arabicParenR"/>
              <a:defRPr/>
            </a:pPr>
            <a:r>
              <a:rPr lang="en-US" b="1" baseline="0" dirty="0" smtClean="0"/>
              <a:t>Log and Metric Aggregation</a:t>
            </a:r>
          </a:p>
          <a:p>
            <a:pPr marL="226428" indent="-226428">
              <a:buAutoNum type="arabicParenR"/>
              <a:defRPr/>
            </a:pPr>
            <a:r>
              <a:rPr lang="en-US" b="1" baseline="0" dirty="0" smtClean="0"/>
              <a:t>Security</a:t>
            </a:r>
            <a:endParaRPr lang="en-US" b="1" dirty="0" smtClean="0"/>
          </a:p>
          <a:p>
            <a:pPr>
              <a:defRPr/>
            </a:pPr>
            <a:endParaRPr lang="en-US" b="1" dirty="0" smtClean="0"/>
          </a:p>
          <a:p>
            <a:pPr>
              <a:defRPr/>
            </a:pPr>
            <a:r>
              <a:rPr lang="en-US" b="1" dirty="0" smtClean="0"/>
              <a:t>WHAT</a:t>
            </a:r>
          </a:p>
          <a:p>
            <a:pPr>
              <a:defRPr/>
            </a:pPr>
            <a:r>
              <a:rPr lang="en-US" dirty="0" smtClean="0"/>
              <a:t>Pivotal CF is next generation middleware that delivers 9 things that are typically delivered via point software products. </a:t>
            </a:r>
          </a:p>
          <a:p>
            <a:pPr>
              <a:defRPr/>
            </a:pPr>
            <a:endParaRPr lang="en-US" dirty="0" smtClean="0"/>
          </a:p>
          <a:p>
            <a:pPr marL="226428" indent="-226428">
              <a:buFont typeface="Arial" charset="0"/>
              <a:buAutoNum type="arabicPeriod"/>
              <a:defRPr/>
            </a:pPr>
            <a:r>
              <a:rPr lang="en-US" dirty="0" smtClean="0"/>
              <a:t>We provision operating systems and middleware. </a:t>
            </a:r>
          </a:p>
          <a:p>
            <a:pPr marL="226428" indent="-226428">
              <a:buFont typeface="Arial" charset="0"/>
              <a:buAutoNum type="arabicPeriod"/>
              <a:defRPr/>
            </a:pPr>
            <a:r>
              <a:rPr lang="en-US" dirty="0" smtClean="0"/>
              <a:t>We deliver workload density without compromising application performance.</a:t>
            </a:r>
          </a:p>
          <a:p>
            <a:pPr marL="226428" indent="-226428">
              <a:buFont typeface="Arial" charset="0"/>
              <a:buAutoNum type="arabicPeriod"/>
              <a:defRPr/>
            </a:pPr>
            <a:r>
              <a:rPr lang="en-US" dirty="0" smtClean="0"/>
              <a:t>We ensure that applications have appropriate network security safe guards to prevent security threats.</a:t>
            </a:r>
          </a:p>
          <a:p>
            <a:pPr marL="226428" indent="-226428">
              <a:buFont typeface="Arial" charset="0"/>
              <a:buAutoNum type="arabicPeriod"/>
              <a:defRPr/>
            </a:pPr>
            <a:r>
              <a:rPr lang="en-US" dirty="0" smtClean="0"/>
              <a:t>We support application connections to external sources including databases and legacy middleware.</a:t>
            </a:r>
          </a:p>
          <a:p>
            <a:pPr marL="226428" indent="-226428">
              <a:buFont typeface="Arial" charset="0"/>
              <a:buAutoNum type="arabicPeriod"/>
              <a:defRPr/>
            </a:pPr>
            <a:r>
              <a:rPr lang="en-US" dirty="0" smtClean="0"/>
              <a:t>We provide 4 levels of HA, with built in load balancing for scale in/out</a:t>
            </a:r>
          </a:p>
          <a:p>
            <a:pPr marL="226428" indent="-226428">
              <a:buFont typeface="Arial" charset="0"/>
              <a:buAutoNum type="arabicPeriod"/>
              <a:defRPr/>
            </a:pPr>
            <a:r>
              <a:rPr lang="en-US" dirty="0" smtClean="0"/>
              <a:t>We support multi-tenant environments so that each line of business can operate with a discrete quota and isolated system access.</a:t>
            </a:r>
          </a:p>
          <a:p>
            <a:pPr marL="226428" indent="-226428">
              <a:buFont typeface="Arial" charset="0"/>
              <a:buAutoNum type="arabicPeriod"/>
              <a:defRPr/>
            </a:pPr>
            <a:r>
              <a:rPr lang="en-US" dirty="0" smtClean="0"/>
              <a:t>We provision next generation data services including NOSQL databases, traditional databases and </a:t>
            </a:r>
            <a:r>
              <a:rPr lang="en-US" dirty="0" err="1" smtClean="0"/>
              <a:t>hadoop</a:t>
            </a:r>
            <a:r>
              <a:rPr lang="en-US" dirty="0" smtClean="0"/>
              <a:t> clusters.  </a:t>
            </a:r>
          </a:p>
          <a:p>
            <a:pPr marL="226428" indent="-226428">
              <a:buFont typeface="Arial" charset="0"/>
              <a:buAutoNum type="arabicPeriod"/>
              <a:defRPr/>
            </a:pPr>
            <a:r>
              <a:rPr lang="en-US" dirty="0" smtClean="0"/>
              <a:t>We provide horizontal and vertical scaling for the underlying IaaS so that you can scale your infrastructure in lock step with your Business.</a:t>
            </a:r>
          </a:p>
          <a:p>
            <a:pPr marL="226428" indent="-226428">
              <a:buFont typeface="Arial" charset="0"/>
              <a:buAutoNum type="arabicPeriod"/>
              <a:defRPr/>
            </a:pPr>
            <a:r>
              <a:rPr lang="en-US" dirty="0" smtClean="0"/>
              <a:t>We provide a built-in log aggregation service, built-in APM metrics and utilization based auto-scaling so that you can monitor the health of your applications and scale out without human or 3</a:t>
            </a:r>
            <a:r>
              <a:rPr lang="en-US" baseline="30000" dirty="0" smtClean="0"/>
              <a:t>rd</a:t>
            </a:r>
            <a:r>
              <a:rPr lang="en-US" dirty="0" smtClean="0"/>
              <a:t> party tool intervention.</a:t>
            </a:r>
          </a:p>
          <a:p>
            <a:pPr marL="226428" indent="-226428">
              <a:buFont typeface="Arial" charset="0"/>
              <a:buAutoNum type="arabicPeriod"/>
              <a:defRPr/>
            </a:pPr>
            <a:endParaRPr lang="en-US" dirty="0" smtClean="0"/>
          </a:p>
          <a:p>
            <a:pPr>
              <a:defRPr/>
            </a:pPr>
            <a:r>
              <a:rPr lang="en-US" dirty="0" smtClean="0"/>
              <a:t>I am going to cover each of these 9 capabilities in more detail, but it’s important to note the impact of this collection of capabilities. The following slides will include information on CAPEX and OPEX reduction. We will also discuss how you can deliver faster time to value while holding the line on infrastructure cost.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381000" y="684213"/>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231" name="Shape 231"/>
          <p:cNvSpPr txBox="1">
            <a:spLocks noGrp="1"/>
          </p:cNvSpPr>
          <p:nvPr>
            <p:ph type="body" idx="1"/>
          </p:nvPr>
        </p:nvSpPr>
        <p:spPr>
          <a:xfrm>
            <a:off x="295171" y="2972430"/>
            <a:ext cx="6267659" cy="5793719"/>
          </a:xfrm>
          <a:prstGeom prst="rect">
            <a:avLst/>
          </a:prstGeom>
          <a:noFill/>
          <a:ln>
            <a:noFill/>
          </a:ln>
        </p:spPr>
        <p:txBody>
          <a:bodyPr lIns="0" tIns="0" rIns="0" bIns="0" anchor="t" anchorCtr="0">
            <a:normAutofit/>
          </a:bodyPr>
          <a:lstStyle/>
          <a:p>
            <a:pPr marL="0" marR="0" indent="0" algn="l" defTabSz="457200" rtl="0" eaLnBrk="1" fontAlgn="auto" latinLnBrk="0" hangingPunct="1">
              <a:lnSpc>
                <a:spcPct val="125000"/>
              </a:lnSpc>
              <a:spcBef>
                <a:spcPts val="0"/>
              </a:spcBef>
              <a:spcAft>
                <a:spcPts val="0"/>
              </a:spcAft>
              <a:buClrTx/>
              <a:buSzTx/>
              <a:buFontTx/>
              <a:buNone/>
              <a:tabLst/>
              <a:defRPr/>
            </a:pPr>
            <a:r>
              <a:rPr lang="en-US" sz="2000" dirty="0" smtClean="0">
                <a:solidFill>
                  <a:schemeClr val="bg2">
                    <a:lumMod val="50000"/>
                  </a:schemeClr>
                </a:solidFill>
              </a:rPr>
              <a:t>The </a:t>
            </a:r>
            <a:r>
              <a:rPr lang="en-US" sz="2000" b="1" dirty="0" smtClean="0">
                <a:solidFill>
                  <a:schemeClr val="bg2">
                    <a:lumMod val="50000"/>
                  </a:schemeClr>
                </a:solidFill>
              </a:rPr>
              <a:t>Cloud Foundry </a:t>
            </a:r>
            <a:r>
              <a:rPr lang="en-US" sz="2000" dirty="0" smtClean="0">
                <a:solidFill>
                  <a:schemeClr val="bg2">
                    <a:lumMod val="50000"/>
                  </a:schemeClr>
                </a:solidFill>
              </a:rPr>
              <a:t>platform is abstracted as a set of large-scale distributed services. It uses </a:t>
            </a:r>
            <a:r>
              <a:rPr lang="en-US" sz="2000" b="1" dirty="0" smtClean="0">
                <a:solidFill>
                  <a:schemeClr val="bg2">
                    <a:lumMod val="50000"/>
                  </a:schemeClr>
                </a:solidFill>
              </a:rPr>
              <a:t>BOSH </a:t>
            </a:r>
            <a:r>
              <a:rPr lang="en-US" sz="2000" dirty="0" smtClean="0">
                <a:solidFill>
                  <a:schemeClr val="bg2">
                    <a:lumMod val="50000"/>
                  </a:schemeClr>
                </a:solidFill>
              </a:rPr>
              <a:t>to operate the underlying infrastructure from </a:t>
            </a:r>
            <a:r>
              <a:rPr lang="en-US" sz="2000" dirty="0" err="1" smtClean="0">
                <a:solidFill>
                  <a:schemeClr val="bg2">
                    <a:lumMod val="50000"/>
                  </a:schemeClr>
                </a:solidFill>
              </a:rPr>
              <a:t>IaaS</a:t>
            </a:r>
            <a:r>
              <a:rPr lang="en-US" sz="2000" dirty="0" smtClean="0">
                <a:solidFill>
                  <a:schemeClr val="bg2">
                    <a:lumMod val="50000"/>
                  </a:schemeClr>
                </a:solidFill>
              </a:rPr>
              <a:t> providers (e.g., VMware, Amazon AWS, </a:t>
            </a:r>
            <a:r>
              <a:rPr lang="en-US" sz="2000" dirty="0" err="1" smtClean="0">
                <a:solidFill>
                  <a:schemeClr val="bg2">
                    <a:lumMod val="50000"/>
                  </a:schemeClr>
                </a:solidFill>
              </a:rPr>
              <a:t>OpenStack</a:t>
            </a:r>
            <a:r>
              <a:rPr lang="en-US" sz="2000" dirty="0" smtClean="0">
                <a:solidFill>
                  <a:schemeClr val="bg2">
                    <a:lumMod val="50000"/>
                  </a:schemeClr>
                </a:solidFill>
              </a:rPr>
              <a:t>). </a:t>
            </a:r>
          </a:p>
          <a:p>
            <a:pPr marL="0" marR="0" indent="0" algn="l" defTabSz="457200" rtl="0" eaLnBrk="1" fontAlgn="auto" latinLnBrk="0" hangingPunct="1">
              <a:lnSpc>
                <a:spcPct val="125000"/>
              </a:lnSpc>
              <a:spcBef>
                <a:spcPts val="0"/>
              </a:spcBef>
              <a:spcAft>
                <a:spcPts val="0"/>
              </a:spcAft>
              <a:buClrTx/>
              <a:buSzTx/>
              <a:buFontTx/>
              <a:buNone/>
              <a:tabLst/>
              <a:defRPr/>
            </a:pPr>
            <a:r>
              <a:rPr lang="en-US" sz="2000" b="1" dirty="0" smtClean="0">
                <a:solidFill>
                  <a:srgbClr val="000000"/>
                </a:solidFill>
              </a:rPr>
              <a:t>Service Broker(s) </a:t>
            </a:r>
            <a:r>
              <a:rPr lang="en-US" sz="2000" dirty="0" smtClean="0">
                <a:solidFill>
                  <a:srgbClr val="000000"/>
                </a:solidFill>
              </a:rPr>
              <a:t>– Bind internal/external Services to Applications</a:t>
            </a:r>
          </a:p>
          <a:p>
            <a:pPr marL="0" marR="0" indent="0" algn="l" defTabSz="457200" rtl="0" eaLnBrk="1" fontAlgn="auto" latinLnBrk="0" hangingPunct="1">
              <a:lnSpc>
                <a:spcPct val="125000"/>
              </a:lnSpc>
              <a:spcBef>
                <a:spcPts val="0"/>
              </a:spcBef>
              <a:spcAft>
                <a:spcPts val="0"/>
              </a:spcAft>
              <a:buClrTx/>
              <a:buSzTx/>
              <a:buFontTx/>
              <a:buNone/>
              <a:tabLst/>
              <a:defRPr/>
            </a:pPr>
            <a:r>
              <a:rPr lang="en-US" sz="2000" b="1" dirty="0" smtClean="0">
                <a:solidFill>
                  <a:srgbClr val="000000"/>
                </a:solidFill>
              </a:rPr>
              <a:t>DEA </a:t>
            </a:r>
            <a:r>
              <a:rPr lang="en-US" sz="2000" dirty="0" smtClean="0">
                <a:solidFill>
                  <a:srgbClr val="000000"/>
                </a:solidFill>
              </a:rPr>
              <a:t>– “Droplet Execution Agent”.  </a:t>
            </a:r>
            <a:r>
              <a:rPr lang="en-US" sz="2000" dirty="0" smtClean="0">
                <a:solidFill>
                  <a:schemeClr val="bg2"/>
                </a:solidFill>
              </a:rPr>
              <a:t>Secure and fully isolated containers responsible for an App’s lifecycle: building, starting and stopping Apps as instructed. </a:t>
            </a:r>
          </a:p>
          <a:p>
            <a:pPr algn="l" rtl="0"/>
            <a:endParaRPr sz="2000" dirty="0"/>
          </a:p>
        </p:txBody>
      </p:sp>
      <p:sp>
        <p:nvSpPr>
          <p:cNvPr id="232" name="Shape 232"/>
          <p:cNvSpPr txBox="1">
            <a:spLocks noGrp="1"/>
          </p:cNvSpPr>
          <p:nvPr>
            <p:ph type="sldNum" idx="12"/>
          </p:nvPr>
        </p:nvSpPr>
        <p:spPr>
          <a:xfrm>
            <a:off x="3884853" y="8685863"/>
            <a:ext cx="2971591" cy="456574"/>
          </a:xfrm>
          <a:prstGeom prst="rect">
            <a:avLst/>
          </a:prstGeom>
          <a:noFill/>
          <a:ln>
            <a:noFill/>
          </a:ln>
        </p:spPr>
        <p:txBody>
          <a:bodyPr lIns="89838" tIns="44919" rIns="89838" bIns="44919" anchor="t" anchorCtr="0">
            <a:normAutofit/>
          </a:bodyPr>
          <a:lstStyle/>
          <a:p>
            <a:pPr algn="l" rtl="0">
              <a:buSzPct val="25000"/>
            </a:pPr>
            <a:r>
              <a:rPr lang="en-US"/>
              <a:t>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r>
              <a:rPr lang="en-US" sz="1800" dirty="0" smtClean="0">
                <a:solidFill>
                  <a:srgbClr val="FFFFFF"/>
                </a:solidFill>
              </a:rPr>
              <a:t>Custom Build packs</a:t>
            </a:r>
          </a:p>
          <a:p>
            <a:endParaRPr lang="en-US" dirty="0"/>
          </a:p>
        </p:txBody>
      </p:sp>
    </p:spTree>
    <p:extLst>
      <p:ext uri="{BB962C8B-B14F-4D97-AF65-F5344CB8AC3E}">
        <p14:creationId xmlns:p14="http://schemas.microsoft.com/office/powerpoint/2010/main" val="3872479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p:txBody>
      </p:sp>
    </p:spTree>
    <p:extLst>
      <p:ext uri="{BB962C8B-B14F-4D97-AF65-F5344CB8AC3E}">
        <p14:creationId xmlns:p14="http://schemas.microsoft.com/office/powerpoint/2010/main" val="2800508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4112448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endParaRPr lang="en-US" sz="1400" dirty="0"/>
          </a:p>
          <a:p>
            <a:r>
              <a:rPr lang="en-US" sz="1400" dirty="0"/>
              <a:t>(bold moves)</a:t>
            </a:r>
          </a:p>
          <a:p>
            <a:r>
              <a:rPr lang="en-US" sz="1400" dirty="0"/>
              <a:t>2015 – This is..</a:t>
            </a:r>
          </a:p>
          <a:p>
            <a:r>
              <a:rPr lang="en-US" sz="1400" dirty="0"/>
              <a:t>The year where we see a level of adoption of our products and services that propels us to becoming an </a:t>
            </a:r>
            <a:r>
              <a:rPr lang="en-US" sz="1400" dirty="0" err="1"/>
              <a:t>ipo</a:t>
            </a:r>
            <a:r>
              <a:rPr lang="en-US" sz="1400" dirty="0"/>
              <a:t>-worthy company</a:t>
            </a:r>
          </a:p>
          <a:p>
            <a:r>
              <a:rPr lang="en-US" sz="1400" dirty="0"/>
              <a:t>This </a:t>
            </a:r>
            <a:r>
              <a:rPr lang="en-US" sz="1400" dirty="0" err="1"/>
              <a:t>is..the</a:t>
            </a:r>
            <a:r>
              <a:rPr lang="en-US" sz="1400" dirty="0"/>
              <a:t> year where our great vision becomes a reality in production environments at the most important companies and organizations in the world.</a:t>
            </a:r>
          </a:p>
          <a:p>
            <a:r>
              <a:rPr lang="en-US" sz="1400" dirty="0"/>
              <a:t>This is the year that we show and teach our customers and partners the power and opportunity that building great software brings.</a:t>
            </a:r>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02" name="Shape 402"/>
          <p:cNvSpPr>
            <a:spLocks noGrp="1"/>
          </p:cNvSpPr>
          <p:nvPr>
            <p:ph type="body" sz="quarter" idx="1"/>
          </p:nvPr>
        </p:nvSpPr>
        <p:spPr>
          <a:prstGeom prst="rect">
            <a:avLst/>
          </a:prstGeom>
        </p:spPr>
        <p:txBody>
          <a:bodyPr/>
          <a:lstStyle/>
          <a:p>
            <a:pPr marL="0" lvl="0" indent="0">
              <a:buClr>
                <a:schemeClr val="bg1"/>
              </a:buClr>
              <a:buSzPct val="100000"/>
              <a:buFontTx/>
              <a:buNone/>
            </a:pPr>
            <a:r>
              <a:rPr lang="en-US" sz="1200" baseline="0" dirty="0" smtClean="0">
                <a:solidFill>
                  <a:schemeClr val="bg1"/>
                </a:solidFill>
                <a:latin typeface="+mn-lt"/>
                <a:ea typeface="Arial"/>
                <a:cs typeface="Arial"/>
                <a:sym typeface="Arial"/>
              </a:rPr>
              <a:t>History of Docker</a:t>
            </a:r>
          </a:p>
          <a:p>
            <a:pPr marL="457200" lvl="1" indent="0">
              <a:buClr>
                <a:schemeClr val="bg1"/>
              </a:buClr>
              <a:buSzPct val="100000"/>
              <a:buFontTx/>
              <a:buNone/>
            </a:pPr>
            <a:r>
              <a:rPr lang="en-US" sz="1200" baseline="0" dirty="0" smtClean="0">
                <a:solidFill>
                  <a:schemeClr val="bg1"/>
                </a:solidFill>
                <a:latin typeface="+mn-lt"/>
                <a:ea typeface="Arial"/>
                <a:cs typeface="Arial"/>
                <a:sym typeface="Arial"/>
              </a:rPr>
              <a:t> - 2006 Google to use containers they built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and pushed it to the Linux kernel</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give you isolation (Resource Isolation and Namespace isolation)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dotCloud</a:t>
            </a:r>
            <a:r>
              <a:rPr lang="en-US" sz="1200" baseline="0" dirty="0" smtClean="0">
                <a:solidFill>
                  <a:schemeClr val="bg1"/>
                </a:solidFill>
                <a:latin typeface="+mn-lt"/>
                <a:ea typeface="Arial"/>
                <a:cs typeface="Arial"/>
                <a:sym typeface="Arial"/>
              </a:rPr>
              <a:t> and LXC fragmentation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libcontainer</a:t>
            </a:r>
            <a:r>
              <a:rPr lang="en-US" sz="1200" baseline="0" dirty="0" smtClean="0">
                <a:solidFill>
                  <a:schemeClr val="bg1"/>
                </a:solidFill>
                <a:latin typeface="+mn-lt"/>
                <a:ea typeface="Arial"/>
                <a:cs typeface="Arial"/>
                <a:sym typeface="Arial"/>
              </a:rPr>
              <a:t> created to address application portability and standard API across </a:t>
            </a:r>
            <a:r>
              <a:rPr lang="en-US" sz="1200" baseline="0" dirty="0" err="1" smtClean="0">
                <a:solidFill>
                  <a:schemeClr val="bg1"/>
                </a:solidFill>
                <a:latin typeface="+mn-lt"/>
                <a:ea typeface="Arial"/>
                <a:cs typeface="Arial"/>
                <a:sym typeface="Arial"/>
              </a:rPr>
              <a:t>linux</a:t>
            </a:r>
            <a:r>
              <a:rPr lang="en-US" sz="1200" baseline="0" dirty="0" smtClean="0">
                <a:solidFill>
                  <a:schemeClr val="bg1"/>
                </a:solidFill>
                <a:latin typeface="+mn-lt"/>
                <a:ea typeface="Arial"/>
                <a:cs typeface="Arial"/>
                <a:sym typeface="Arial"/>
              </a:rPr>
              <a:t> </a:t>
            </a:r>
            <a:r>
              <a:rPr lang="en-US" sz="1200" baseline="0" dirty="0" err="1" smtClean="0">
                <a:solidFill>
                  <a:schemeClr val="bg1"/>
                </a:solidFill>
                <a:latin typeface="+mn-lt"/>
                <a:ea typeface="Arial"/>
                <a:cs typeface="Arial"/>
                <a:sym typeface="Arial"/>
              </a:rPr>
              <a:t>distros</a:t>
            </a:r>
            <a:r>
              <a:rPr lang="en-US" sz="1200" baseline="0" dirty="0" smtClean="0">
                <a:solidFill>
                  <a:schemeClr val="bg1"/>
                </a:solidFill>
                <a:latin typeface="+mn-lt"/>
                <a:ea typeface="Arial"/>
                <a:cs typeface="Arial"/>
                <a:sym typeface="Arial"/>
              </a:rPr>
              <a:t> BUT controlled by Docker</a:t>
            </a:r>
          </a:p>
          <a:p>
            <a:pPr marL="0" lvl="0" indent="0">
              <a:buClr>
                <a:schemeClr val="bg1"/>
              </a:buClr>
              <a:buSzPct val="100000"/>
              <a:buFontTx/>
              <a:buNone/>
            </a:pP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mn-lt"/>
              </a:rPr>
              <a:t>	- Open Container Project (Docker/</a:t>
            </a:r>
            <a:r>
              <a:rPr lang="en-US" sz="1200" baseline="0" dirty="0" err="1" smtClean="0">
                <a:latin typeface="+mn-lt"/>
              </a:rPr>
              <a:t>dockerfile</a:t>
            </a:r>
            <a:r>
              <a:rPr lang="en-US" sz="1200" baseline="0" dirty="0" smtClean="0">
                <a:latin typeface="+mn-lt"/>
              </a:rPr>
              <a:t>, </a:t>
            </a:r>
            <a:r>
              <a:rPr lang="en-US" sz="1200" baseline="0" dirty="0" err="1" smtClean="0">
                <a:latin typeface="+mn-lt"/>
              </a:rPr>
              <a:t>CoreOS</a:t>
            </a:r>
            <a:r>
              <a:rPr lang="en-US" sz="1200" baseline="0" dirty="0" smtClean="0">
                <a:latin typeface="+mn-lt"/>
              </a:rPr>
              <a:t>/</a:t>
            </a:r>
            <a:r>
              <a:rPr lang="en-US" sz="1200" baseline="0" dirty="0" err="1" smtClean="0">
                <a:latin typeface="+mn-lt"/>
              </a:rPr>
              <a:t>appc</a:t>
            </a:r>
            <a:r>
              <a:rPr lang="en-US" sz="1200" baseline="0" dirty="0" smtClean="0">
                <a:latin typeface="+mn-lt"/>
              </a:rPr>
              <a:t>). </a:t>
            </a:r>
            <a:r>
              <a:rPr lang="en-US" sz="1200" baseline="0" dirty="0" err="1" smtClean="0">
                <a:latin typeface="+mn-lt"/>
              </a:rPr>
              <a:t>Standardiized</a:t>
            </a:r>
            <a:r>
              <a:rPr lang="en-US" sz="1200" baseline="0" dirty="0" smtClean="0">
                <a:latin typeface="+mn-lt"/>
              </a:rPr>
              <a:t> on </a:t>
            </a:r>
            <a:r>
              <a:rPr lang="en-US" sz="1200" baseline="0" dirty="0" err="1" smtClean="0">
                <a:latin typeface="+mn-lt"/>
              </a:rPr>
              <a:t>runC</a:t>
            </a:r>
            <a:endParaRPr lang="en-US" sz="1200" baseline="0" dirty="0" smtClean="0">
              <a:latin typeface="+mn-lt"/>
            </a:endParaRPr>
          </a:p>
          <a:p>
            <a:pPr marL="1371600" lvl="3" indent="0">
              <a:buClr>
                <a:schemeClr val="bg1"/>
              </a:buClr>
              <a:buSzPct val="100000"/>
              <a:buFont typeface="Arial"/>
              <a:buNone/>
            </a:pPr>
            <a:r>
              <a:rPr lang="en-US" sz="1200" baseline="0" dirty="0" smtClean="0">
                <a:latin typeface="+mn-lt"/>
              </a:rPr>
              <a:t>- </a:t>
            </a:r>
            <a:r>
              <a:rPr lang="en-US" sz="1200" dirty="0" smtClean="0">
                <a:solidFill>
                  <a:schemeClr val="bg1"/>
                </a:solidFill>
                <a:latin typeface="+mn-lt"/>
                <a:ea typeface="Arial"/>
                <a:cs typeface="Arial"/>
                <a:sym typeface="Arial"/>
              </a:rPr>
              <a:t>Standardizing the file format (</a:t>
            </a:r>
            <a:r>
              <a:rPr lang="en-US" sz="1200" dirty="0" err="1" smtClean="0">
                <a:solidFill>
                  <a:schemeClr val="bg1"/>
                </a:solidFill>
                <a:latin typeface="+mn-lt"/>
                <a:ea typeface="Arial"/>
                <a:cs typeface="Arial"/>
                <a:sym typeface="Arial"/>
              </a:rPr>
              <a:t>dockerfile</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appc</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filesystem</a:t>
            </a:r>
            <a:r>
              <a:rPr lang="en-US" sz="1200" dirty="0" smtClean="0">
                <a:solidFill>
                  <a:schemeClr val="bg1"/>
                </a:solidFill>
                <a:latin typeface="+mn-lt"/>
                <a:ea typeface="Arial"/>
                <a:cs typeface="Arial"/>
                <a:sym typeface="Arial"/>
              </a:rPr>
              <a:t>)</a:t>
            </a:r>
          </a:p>
          <a:p>
            <a:pPr marL="1371600" lvl="3" indent="0">
              <a:buClr>
                <a:schemeClr val="bg1"/>
              </a:buClr>
              <a:buSzPct val="100000"/>
              <a:buFont typeface="Arial"/>
              <a:buNone/>
            </a:pPr>
            <a:r>
              <a:rPr lang="en-US" sz="1200" dirty="0" smtClean="0">
                <a:solidFill>
                  <a:schemeClr val="bg1"/>
                </a:solidFill>
                <a:latin typeface="+mn-lt"/>
                <a:ea typeface="Arial"/>
                <a:cs typeface="Arial"/>
                <a:sym typeface="Arial"/>
              </a:rPr>
              <a:t>- Standardizing the runtime (</a:t>
            </a:r>
            <a:r>
              <a:rPr lang="en-US" sz="1200" dirty="0" err="1" smtClean="0">
                <a:solidFill>
                  <a:schemeClr val="bg1"/>
                </a:solidFill>
                <a:latin typeface="+mn-lt"/>
                <a:ea typeface="Arial"/>
                <a:cs typeface="Arial"/>
                <a:sym typeface="Arial"/>
              </a:rPr>
              <a:t>libcontainer</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runC</a:t>
            </a:r>
            <a:r>
              <a:rPr lang="en-US" sz="1200" dirty="0" smtClean="0">
                <a:solidFill>
                  <a:schemeClr val="bg1"/>
                </a:solidFill>
                <a:latin typeface="+mn-lt"/>
                <a:ea typeface="Arial"/>
                <a:cs typeface="Arial"/>
                <a:sym typeface="Arial"/>
              </a:rPr>
              <a:t>)</a:t>
            </a: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mn-lt"/>
              </a:rPr>
              <a:t>	- Container (Isolation + Files/metadata + Processes)</a:t>
            </a:r>
          </a:p>
          <a:p>
            <a:pPr lvl="0">
              <a:defRPr sz="1800"/>
            </a:pPr>
            <a:endParaRPr sz="24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42"/>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53"/>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618309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theme" Target="../theme/theme2.xml"/><Relationship Id="rId15" Type="http://schemas.openxmlformats.org/officeDocument/2006/relationships/image" Target="../media/image4.png"/><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7">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7" r:id="rId7"/>
    <p:sldLayoutId id="2147483658" r:id="rId8"/>
    <p:sldLayoutId id="2147483659" r:id="rId9"/>
    <p:sldLayoutId id="2147483660" r:id="rId10"/>
    <p:sldLayoutId id="2147483661" r:id="rId11"/>
    <p:sldLayoutId id="2147483662" r:id="rId12"/>
    <p:sldLayoutId id="2147483663" r:id="rId13"/>
    <p:sldLayoutId id="2147483681" r:id="rId14"/>
    <p:sldLayoutId id="2147483683" r:id="rId1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5">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hyperlink" Target="https://github.com/cloudfoundry-community/cf-docs-contrib/wiki/Buildpacks" TargetMode="External"/><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11.xml"/><Relationship Id="rId2"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11.xml"/><Relationship Id="rId2"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11.xml"/><Relationship Id="rId2"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9" Type="http://schemas.openxmlformats.org/officeDocument/2006/relationships/image" Target="../media/image40.png"/><Relationship Id="rId20" Type="http://schemas.openxmlformats.org/officeDocument/2006/relationships/image" Target="../media/image51.png"/><Relationship Id="rId21" Type="http://schemas.openxmlformats.org/officeDocument/2006/relationships/image" Target="../media/image52.png"/><Relationship Id="rId10" Type="http://schemas.openxmlformats.org/officeDocument/2006/relationships/image" Target="../media/image41.png"/><Relationship Id="rId11" Type="http://schemas.openxmlformats.org/officeDocument/2006/relationships/image" Target="../media/image42.png"/><Relationship Id="rId12" Type="http://schemas.openxmlformats.org/officeDocument/2006/relationships/image" Target="../media/image43.png"/><Relationship Id="rId13" Type="http://schemas.openxmlformats.org/officeDocument/2006/relationships/image" Target="../media/image44.png"/><Relationship Id="rId14" Type="http://schemas.openxmlformats.org/officeDocument/2006/relationships/image" Target="../media/image45.png"/><Relationship Id="rId15" Type="http://schemas.openxmlformats.org/officeDocument/2006/relationships/image" Target="../media/image46.png"/><Relationship Id="rId16" Type="http://schemas.openxmlformats.org/officeDocument/2006/relationships/image" Target="../media/image47.png"/><Relationship Id="rId17" Type="http://schemas.openxmlformats.org/officeDocument/2006/relationships/image" Target="../media/image48.png"/><Relationship Id="rId18" Type="http://schemas.openxmlformats.org/officeDocument/2006/relationships/image" Target="../media/image49.png"/><Relationship Id="rId19" Type="http://schemas.openxmlformats.org/officeDocument/2006/relationships/image" Target="../media/image50.png"/><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jpg"/><Relationship Id="rId6" Type="http://schemas.openxmlformats.org/officeDocument/2006/relationships/image" Target="../media/image21.jpg"/><Relationship Id="rId7" Type="http://schemas.openxmlformats.org/officeDocument/2006/relationships/image" Target="../media/image22.png"/><Relationship Id="rId8" Type="http://schemas.openxmlformats.org/officeDocument/2006/relationships/image" Target="../media/image23.png"/><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3.png"/><Relationship Id="rId3" Type="http://schemas.openxmlformats.org/officeDocument/2006/relationships/image" Target="../media/image5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3.png"/><Relationship Id="rId3"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5.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1.png"/><Relationship Id="rId1" Type="http://schemas.openxmlformats.org/officeDocument/2006/relationships/slideLayout" Target="../slideLayouts/slideLayout9.xml"/><Relationship Id="rId2" Type="http://schemas.openxmlformats.org/officeDocument/2006/relationships/image" Target="../media/image56.png"/></Relationships>
</file>

<file path=ppt/slides/_rels/slide25.xml.rels><?xml version="1.0" encoding="UTF-8" standalone="yes"?>
<Relationships xmlns="http://schemas.openxmlformats.org/package/2006/relationships"><Relationship Id="rId11" Type="http://schemas.openxmlformats.org/officeDocument/2006/relationships/image" Target="../media/image61.png"/><Relationship Id="rId12" Type="http://schemas.openxmlformats.org/officeDocument/2006/relationships/image" Target="../media/image64.png"/><Relationship Id="rId13" Type="http://schemas.openxmlformats.org/officeDocument/2006/relationships/image" Target="../media/image65.png"/><Relationship Id="rId1" Type="http://schemas.openxmlformats.org/officeDocument/2006/relationships/slideLayout" Target="../slideLayouts/slideLayout9.xml"/><Relationship Id="rId2" Type="http://schemas.openxmlformats.org/officeDocument/2006/relationships/image" Target="../media/image56.png"/><Relationship Id="rId3" Type="http://schemas.openxmlformats.org/officeDocument/2006/relationships/image" Target="../media/image53.png"/><Relationship Id="rId4" Type="http://schemas.openxmlformats.org/officeDocument/2006/relationships/image" Target="../media/image55.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2.png"/><Relationship Id="rId10"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61.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4.png"/><Relationship Id="rId10" Type="http://schemas.openxmlformats.org/officeDocument/2006/relationships/image" Target="../media/image65.png"/><Relationship Id="rId1" Type="http://schemas.openxmlformats.org/officeDocument/2006/relationships/slideLayout" Target="../slideLayouts/slideLayout9.xml"/><Relationship Id="rId2"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61.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4.png"/><Relationship Id="rId10" Type="http://schemas.openxmlformats.org/officeDocument/2006/relationships/image" Target="../media/image65.png"/><Relationship Id="rId11" Type="http://schemas.openxmlformats.org/officeDocument/2006/relationships/image" Target="../media/image66.png"/><Relationship Id="rId1" Type="http://schemas.openxmlformats.org/officeDocument/2006/relationships/slideLayout" Target="../slideLayouts/slideLayout9.xml"/><Relationship Id="rId2"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67.png"/><Relationship Id="rId1" Type="http://schemas.openxmlformats.org/officeDocument/2006/relationships/slideLayout" Target="../slideLayouts/slideLayout9.xml"/><Relationship Id="rId2" Type="http://schemas.openxmlformats.org/officeDocument/2006/relationships/image" Target="../media/image53.png"/></Relationships>
</file>

<file path=ppt/slides/_rels/slide29.xml.rels><?xml version="1.0" encoding="UTF-8" standalone="yes"?>
<Relationships xmlns="http://schemas.openxmlformats.org/package/2006/relationships"><Relationship Id="rId11" Type="http://schemas.openxmlformats.org/officeDocument/2006/relationships/image" Target="../media/image74.png"/><Relationship Id="rId12" Type="http://schemas.openxmlformats.org/officeDocument/2006/relationships/image" Target="../media/image75.png"/><Relationship Id="rId13" Type="http://schemas.openxmlformats.org/officeDocument/2006/relationships/image" Target="../media/image76.png"/><Relationship Id="rId14" Type="http://schemas.openxmlformats.org/officeDocument/2006/relationships/image" Target="../media/image77.png"/><Relationship Id="rId15" Type="http://schemas.openxmlformats.org/officeDocument/2006/relationships/image" Target="../media/image78.png"/><Relationship Id="rId16" Type="http://schemas.openxmlformats.org/officeDocument/2006/relationships/image" Target="../media/image62.png"/><Relationship Id="rId17" Type="http://schemas.openxmlformats.org/officeDocument/2006/relationships/image" Target="../media/image63.png"/><Relationship Id="rId18" Type="http://schemas.openxmlformats.org/officeDocument/2006/relationships/image" Target="../media/image79.png"/><Relationship Id="rId1" Type="http://schemas.openxmlformats.org/officeDocument/2006/relationships/slideLayout" Target="../slideLayouts/slideLayout9.xml"/><Relationship Id="rId2" Type="http://schemas.openxmlformats.org/officeDocument/2006/relationships/image" Target="../media/image53.png"/><Relationship Id="rId3" Type="http://schemas.openxmlformats.org/officeDocument/2006/relationships/image" Target="../media/image55.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70.png"/><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png"/></Relationships>
</file>

<file path=ppt/slides/_rels/slide3.xml.rels><?xml version="1.0" encoding="UTF-8" standalone="yes"?>
<Relationships xmlns="http://schemas.openxmlformats.org/package/2006/relationships"><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png"/><Relationship Id="rId14" Type="http://schemas.openxmlformats.org/officeDocument/2006/relationships/image" Target="../media/image17.png"/><Relationship Id="rId15" Type="http://schemas.openxmlformats.org/officeDocument/2006/relationships/image" Target="../media/image18.png"/><Relationship Id="rId16" Type="http://schemas.openxmlformats.org/officeDocument/2006/relationships/image" Target="../media/image19.png"/><Relationship Id="rId17" Type="http://schemas.openxmlformats.org/officeDocument/2006/relationships/image" Target="../media/image20.jpg"/><Relationship Id="rId18" Type="http://schemas.openxmlformats.org/officeDocument/2006/relationships/image" Target="../media/image21.jpg"/><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8.jpeg"/><Relationship Id="rId6" Type="http://schemas.openxmlformats.org/officeDocument/2006/relationships/image" Target="../media/image9.jpe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1" Type="http://schemas.openxmlformats.org/officeDocument/2006/relationships/slideLayout" Target="../slideLayouts/slideLayout9.xml"/><Relationship Id="rId2"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png"/><Relationship Id="rId6" Type="http://schemas.openxmlformats.org/officeDocument/2006/relationships/image" Target="../media/image85.png"/><Relationship Id="rId7" Type="http://schemas.openxmlformats.org/officeDocument/2006/relationships/image" Target="../media/image86.png"/><Relationship Id="rId8" Type="http://schemas.openxmlformats.org/officeDocument/2006/relationships/image" Target="../media/image87.png"/><Relationship Id="rId1" Type="http://schemas.openxmlformats.org/officeDocument/2006/relationships/slideLayout" Target="../slideLayouts/slideLayout9.xml"/><Relationship Id="rId2" Type="http://schemas.openxmlformats.org/officeDocument/2006/relationships/image" Target="../media/image60.png"/></Relationships>
</file>

<file path=ppt/slides/_rels/slide32.xml.rels><?xml version="1.0" encoding="UTF-8" standalone="yes"?>
<Relationships xmlns="http://schemas.openxmlformats.org/package/2006/relationships"><Relationship Id="rId9" Type="http://schemas.openxmlformats.org/officeDocument/2006/relationships/image" Target="../media/image94.png"/><Relationship Id="rId20" Type="http://schemas.openxmlformats.org/officeDocument/2006/relationships/image" Target="../media/image84.png"/><Relationship Id="rId21" Type="http://schemas.openxmlformats.org/officeDocument/2006/relationships/image" Target="../media/image101.png"/><Relationship Id="rId22" Type="http://schemas.openxmlformats.org/officeDocument/2006/relationships/image" Target="../media/image102.png"/><Relationship Id="rId10" Type="http://schemas.openxmlformats.org/officeDocument/2006/relationships/image" Target="../media/image67.png"/><Relationship Id="rId11" Type="http://schemas.openxmlformats.org/officeDocument/2006/relationships/image" Target="../media/image95.png"/><Relationship Id="rId12" Type="http://schemas.openxmlformats.org/officeDocument/2006/relationships/image" Target="../media/image96.png"/><Relationship Id="rId13" Type="http://schemas.openxmlformats.org/officeDocument/2006/relationships/image" Target="../media/image97.png"/><Relationship Id="rId14" Type="http://schemas.openxmlformats.org/officeDocument/2006/relationships/image" Target="../media/image98.png"/><Relationship Id="rId15" Type="http://schemas.openxmlformats.org/officeDocument/2006/relationships/image" Target="../media/image99.png"/><Relationship Id="rId16" Type="http://schemas.openxmlformats.org/officeDocument/2006/relationships/image" Target="../media/image100.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3.png"/><Relationship Id="rId1" Type="http://schemas.openxmlformats.org/officeDocument/2006/relationships/slideLayout" Target="../slideLayouts/slideLayout9.xml"/><Relationship Id="rId2" Type="http://schemas.openxmlformats.org/officeDocument/2006/relationships/image" Target="../media/image60.png"/><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91.png"/><Relationship Id="rId7" Type="http://schemas.openxmlformats.org/officeDocument/2006/relationships/image" Target="../media/image92.png"/><Relationship Id="rId8" Type="http://schemas.openxmlformats.org/officeDocument/2006/relationships/image" Target="../media/image93.png"/></Relationships>
</file>

<file path=ppt/slides/_rels/slide33.xml.rels><?xml version="1.0" encoding="UTF-8" standalone="yes"?>
<Relationships xmlns="http://schemas.openxmlformats.org/package/2006/relationships"><Relationship Id="rId9" Type="http://schemas.openxmlformats.org/officeDocument/2006/relationships/image" Target="../media/image91.png"/><Relationship Id="rId20" Type="http://schemas.openxmlformats.org/officeDocument/2006/relationships/image" Target="../media/image114.png"/><Relationship Id="rId21" Type="http://schemas.openxmlformats.org/officeDocument/2006/relationships/image" Target="../media/image115.png"/><Relationship Id="rId10" Type="http://schemas.openxmlformats.org/officeDocument/2006/relationships/image" Target="../media/image92.png"/><Relationship Id="rId11" Type="http://schemas.openxmlformats.org/officeDocument/2006/relationships/image" Target="../media/image93.png"/><Relationship Id="rId12" Type="http://schemas.openxmlformats.org/officeDocument/2006/relationships/image" Target="../media/image94.png"/><Relationship Id="rId13" Type="http://schemas.openxmlformats.org/officeDocument/2006/relationships/image" Target="../media/image107.png"/><Relationship Id="rId14" Type="http://schemas.openxmlformats.org/officeDocument/2006/relationships/image" Target="../media/image108.png"/><Relationship Id="rId15" Type="http://schemas.openxmlformats.org/officeDocument/2006/relationships/image" Target="../media/image109.png"/><Relationship Id="rId16" Type="http://schemas.openxmlformats.org/officeDocument/2006/relationships/image" Target="../media/image110.png"/><Relationship Id="rId17" Type="http://schemas.openxmlformats.org/officeDocument/2006/relationships/image" Target="../media/image111.png"/><Relationship Id="rId18" Type="http://schemas.openxmlformats.org/officeDocument/2006/relationships/image" Target="../media/image112.png"/><Relationship Id="rId19" Type="http://schemas.openxmlformats.org/officeDocument/2006/relationships/image" Target="../media/image113.png"/><Relationship Id="rId1" Type="http://schemas.openxmlformats.org/officeDocument/2006/relationships/slideLayout" Target="../slideLayouts/slideLayout9.xml"/><Relationship Id="rId2" Type="http://schemas.openxmlformats.org/officeDocument/2006/relationships/image" Target="../media/image103.png"/><Relationship Id="rId3" Type="http://schemas.openxmlformats.org/officeDocument/2006/relationships/image" Target="../media/image104.png"/><Relationship Id="rId4" Type="http://schemas.openxmlformats.org/officeDocument/2006/relationships/image" Target="../media/image105.png"/><Relationship Id="rId5" Type="http://schemas.openxmlformats.org/officeDocument/2006/relationships/image" Target="../media/image106.png"/><Relationship Id="rId6" Type="http://schemas.openxmlformats.org/officeDocument/2006/relationships/image" Target="../media/image88.png"/><Relationship Id="rId7" Type="http://schemas.openxmlformats.org/officeDocument/2006/relationships/image" Target="../media/image89.png"/><Relationship Id="rId8" Type="http://schemas.openxmlformats.org/officeDocument/2006/relationships/image" Target="../media/image90.png"/></Relationships>
</file>

<file path=ppt/slides/_rels/slide34.xml.rels><?xml version="1.0" encoding="UTF-8" standalone="yes"?>
<Relationships xmlns="http://schemas.openxmlformats.org/package/2006/relationships"><Relationship Id="rId11" Type="http://schemas.openxmlformats.org/officeDocument/2006/relationships/image" Target="../media/image96.png"/><Relationship Id="rId12" Type="http://schemas.openxmlformats.org/officeDocument/2006/relationships/image" Target="../media/image97.png"/><Relationship Id="rId13" Type="http://schemas.openxmlformats.org/officeDocument/2006/relationships/image" Target="../media/image99.png"/><Relationship Id="rId14" Type="http://schemas.openxmlformats.org/officeDocument/2006/relationships/image" Target="../media/image88.png"/><Relationship Id="rId15" Type="http://schemas.openxmlformats.org/officeDocument/2006/relationships/image" Target="../media/image98.png"/><Relationship Id="rId16" Type="http://schemas.openxmlformats.org/officeDocument/2006/relationships/image" Target="../media/image100.png"/><Relationship Id="rId1" Type="http://schemas.openxmlformats.org/officeDocument/2006/relationships/slideLayout" Target="../slideLayouts/slideLayout9.xml"/><Relationship Id="rId2" Type="http://schemas.openxmlformats.org/officeDocument/2006/relationships/image" Target="../media/image24.png"/><Relationship Id="rId3" Type="http://schemas.openxmlformats.org/officeDocument/2006/relationships/image" Target="../media/image116.png"/><Relationship Id="rId4" Type="http://schemas.openxmlformats.org/officeDocument/2006/relationships/image" Target="../media/image117.png"/><Relationship Id="rId5" Type="http://schemas.openxmlformats.org/officeDocument/2006/relationships/image" Target="../media/image118.png"/><Relationship Id="rId6" Type="http://schemas.openxmlformats.org/officeDocument/2006/relationships/image" Target="../media/image119.png"/><Relationship Id="rId7" Type="http://schemas.openxmlformats.org/officeDocument/2006/relationships/image" Target="../media/image120.png"/><Relationship Id="rId8" Type="http://schemas.openxmlformats.org/officeDocument/2006/relationships/image" Target="../media/image121.png"/><Relationship Id="rId9" Type="http://schemas.openxmlformats.org/officeDocument/2006/relationships/image" Target="../media/image67.png"/><Relationship Id="rId10" Type="http://schemas.openxmlformats.org/officeDocument/2006/relationships/image" Target="../media/image95.png"/></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png"/><Relationship Id="rId6" Type="http://schemas.openxmlformats.org/officeDocument/2006/relationships/image" Target="../media/image85.png"/><Relationship Id="rId7" Type="http://schemas.openxmlformats.org/officeDocument/2006/relationships/image" Target="../media/image86.png"/><Relationship Id="rId8" Type="http://schemas.openxmlformats.org/officeDocument/2006/relationships/image" Target="../media/image87.png"/><Relationship Id="rId9" Type="http://schemas.openxmlformats.org/officeDocument/2006/relationships/image" Target="../media/image122.png"/><Relationship Id="rId1" Type="http://schemas.openxmlformats.org/officeDocument/2006/relationships/slideLayout" Target="../slideLayouts/slideLayout9.xml"/><Relationship Id="rId2" Type="http://schemas.openxmlformats.org/officeDocument/2006/relationships/image" Target="../media/image6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5.png"/><Relationship Id="rId3" Type="http://schemas.openxmlformats.org/officeDocument/2006/relationships/image" Target="../media/image1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5.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jpg"/><Relationship Id="rId6" Type="http://schemas.openxmlformats.org/officeDocument/2006/relationships/image" Target="../media/image21.jpg"/><Relationship Id="rId7" Type="http://schemas.openxmlformats.org/officeDocument/2006/relationships/image" Target="../media/image22.png"/><Relationship Id="rId8" Type="http://schemas.openxmlformats.org/officeDocument/2006/relationships/image" Target="../media/image23.png"/><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122.png"/><Relationship Id="rId9" Type="http://schemas.openxmlformats.org/officeDocument/2006/relationships/image" Target="../media/image84.png"/><Relationship Id="rId1" Type="http://schemas.openxmlformats.org/officeDocument/2006/relationships/slideLayout" Target="../slideLayouts/slideLayout9.xml"/><Relationship Id="rId2" Type="http://schemas.openxmlformats.org/officeDocument/2006/relationships/image" Target="../media/image6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2.png"/></Relationships>
</file>

<file path=ppt/slides/_rels/slide43.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image" Target="../media/image127.png"/><Relationship Id="rId5" Type="http://schemas.openxmlformats.org/officeDocument/2006/relationships/image" Target="../media/image128.png"/><Relationship Id="rId1" Type="http://schemas.openxmlformats.org/officeDocument/2006/relationships/slideLayout" Target="../slideLayouts/slideLayout9.xml"/><Relationship Id="rId2" Type="http://schemas.openxmlformats.org/officeDocument/2006/relationships/image" Target="../media/image67.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png"/><Relationship Id="rId6" Type="http://schemas.openxmlformats.org/officeDocument/2006/relationships/image" Target="../media/image85.png"/><Relationship Id="rId7" Type="http://schemas.openxmlformats.org/officeDocument/2006/relationships/image" Target="../media/image86.png"/><Relationship Id="rId8" Type="http://schemas.openxmlformats.org/officeDocument/2006/relationships/image" Target="../media/image87.png"/><Relationship Id="rId9" Type="http://schemas.openxmlformats.org/officeDocument/2006/relationships/image" Target="../media/image122.png"/><Relationship Id="rId1" Type="http://schemas.openxmlformats.org/officeDocument/2006/relationships/slideLayout" Target="../slideLayouts/slideLayout9.xml"/><Relationship Id="rId2" Type="http://schemas.openxmlformats.org/officeDocument/2006/relationships/image" Target="../media/image6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47.xml.rels><?xml version="1.0" encoding="UTF-8" standalone="yes"?>
<Relationships xmlns="http://schemas.openxmlformats.org/package/2006/relationships"><Relationship Id="rId3" Type="http://schemas.openxmlformats.org/officeDocument/2006/relationships/image" Target="../media/image119.png"/><Relationship Id="rId4" Type="http://schemas.openxmlformats.org/officeDocument/2006/relationships/image" Target="../media/image120.png"/><Relationship Id="rId5" Type="http://schemas.openxmlformats.org/officeDocument/2006/relationships/image" Target="../media/image121.png"/><Relationship Id="rId6" Type="http://schemas.openxmlformats.org/officeDocument/2006/relationships/image" Target="../media/image129.png"/><Relationship Id="rId7" Type="http://schemas.openxmlformats.org/officeDocument/2006/relationships/image" Target="../media/image88.png"/><Relationship Id="rId8" Type="http://schemas.openxmlformats.org/officeDocument/2006/relationships/image" Target="../media/image130.png"/><Relationship Id="rId1" Type="http://schemas.openxmlformats.org/officeDocument/2006/relationships/slideLayout" Target="../slideLayouts/slideLayout9.xml"/><Relationship Id="rId2" Type="http://schemas.openxmlformats.org/officeDocument/2006/relationships/image" Target="../media/image116.png"/></Relationships>
</file>

<file path=ppt/slides/_rels/slide48.xml.rels><?xml version="1.0" encoding="UTF-8" standalone="yes"?>
<Relationships xmlns="http://schemas.openxmlformats.org/package/2006/relationships"><Relationship Id="rId3" Type="http://schemas.openxmlformats.org/officeDocument/2006/relationships/image" Target="../media/image131.png"/><Relationship Id="rId4" Type="http://schemas.openxmlformats.org/officeDocument/2006/relationships/image" Target="../media/image132.png"/><Relationship Id="rId5" Type="http://schemas.openxmlformats.org/officeDocument/2006/relationships/image" Target="../media/image133.png"/><Relationship Id="rId1" Type="http://schemas.openxmlformats.org/officeDocument/2006/relationships/slideLayout" Target="../slideLayouts/slideLayout9.xml"/><Relationship Id="rId2" Type="http://schemas.openxmlformats.org/officeDocument/2006/relationships/image" Target="../media/image119.png"/></Relationships>
</file>

<file path=ppt/slides/_rels/slide49.xml.rels><?xml version="1.0" encoding="UTF-8" standalone="yes"?>
<Relationships xmlns="http://schemas.openxmlformats.org/package/2006/relationships"><Relationship Id="rId3" Type="http://schemas.openxmlformats.org/officeDocument/2006/relationships/image" Target="../media/image119.png"/><Relationship Id="rId4" Type="http://schemas.openxmlformats.org/officeDocument/2006/relationships/image" Target="../media/image120.png"/><Relationship Id="rId5" Type="http://schemas.openxmlformats.org/officeDocument/2006/relationships/image" Target="../media/image121.png"/><Relationship Id="rId6" Type="http://schemas.openxmlformats.org/officeDocument/2006/relationships/image" Target="../media/image129.png"/><Relationship Id="rId7" Type="http://schemas.openxmlformats.org/officeDocument/2006/relationships/image" Target="../media/image88.png"/><Relationship Id="rId8" Type="http://schemas.openxmlformats.org/officeDocument/2006/relationships/image" Target="../media/image134.png"/><Relationship Id="rId9" Type="http://schemas.openxmlformats.org/officeDocument/2006/relationships/image" Target="../media/image135.png"/><Relationship Id="rId1" Type="http://schemas.openxmlformats.org/officeDocument/2006/relationships/slideLayout" Target="../slideLayouts/slideLayout9.xml"/><Relationship Id="rId2" Type="http://schemas.openxmlformats.org/officeDocument/2006/relationships/image" Target="../media/image1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png"/><Relationship Id="rId6" Type="http://schemas.openxmlformats.org/officeDocument/2006/relationships/image" Target="../media/image85.png"/><Relationship Id="rId7" Type="http://schemas.openxmlformats.org/officeDocument/2006/relationships/image" Target="../media/image86.png"/><Relationship Id="rId8" Type="http://schemas.openxmlformats.org/officeDocument/2006/relationships/image" Target="../media/image87.png"/><Relationship Id="rId9" Type="http://schemas.openxmlformats.org/officeDocument/2006/relationships/image" Target="../media/image122.png"/><Relationship Id="rId1" Type="http://schemas.openxmlformats.org/officeDocument/2006/relationships/slideLayout" Target="../slideLayouts/slideLayout9.xml"/><Relationship Id="rId2" Type="http://schemas.openxmlformats.org/officeDocument/2006/relationships/image" Target="../media/image6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github.com/cloudfoundry-community/cf-docs-contrib/wiki/Buildpack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4.png"/><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png"/><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Architecture &amp; Containers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10</a:t>
            </a:fld>
            <a:endParaRPr sz="800">
              <a:solidFill>
                <a:srgbClr val="808080"/>
              </a:solidFill>
              <a:uFill>
                <a:solidFill>
                  <a:srgbClr val="808080"/>
                </a:solidFill>
              </a:uFill>
            </a:endParaRPr>
          </a:p>
        </p:txBody>
      </p:sp>
      <p:pic>
        <p:nvPicPr>
          <p:cNvPr id="399" name="pasted-image.png"/>
          <p:cNvPicPr/>
          <p:nvPr/>
        </p:nvPicPr>
        <p:blipFill>
          <a:blip r:embed="rId3">
            <a:extLst/>
          </a:blip>
          <a:stretch>
            <a:fillRect/>
          </a:stretch>
        </p:blipFill>
        <p:spPr>
          <a:xfrm>
            <a:off x="0" y="0"/>
            <a:ext cx="9144000" cy="5143500"/>
          </a:xfrm>
          <a:prstGeom prst="rect">
            <a:avLst/>
          </a:prstGeom>
          <a:ln w="12700">
            <a:miter lim="400000"/>
          </a:ln>
        </p:spPr>
      </p:pic>
      <p:sp>
        <p:nvSpPr>
          <p:cNvPr id="400" name="Shape 400"/>
          <p:cNvSpPr/>
          <p:nvPr/>
        </p:nvSpPr>
        <p:spPr>
          <a:xfrm>
            <a:off x="6451864" y="737759"/>
            <a:ext cx="2438450" cy="1112739"/>
          </a:xfrm>
          <a:prstGeom prst="wedgeEllipseCallout">
            <a:avLst>
              <a:gd name="adj1" fmla="val -83757"/>
              <a:gd name="adj2" fmla="val -24415"/>
            </a:avLst>
          </a:prstGeom>
          <a:solidFill>
            <a:srgbClr val="FFFFFF"/>
          </a:solidFill>
          <a:ln w="25400">
            <a:solidFill/>
            <a:round/>
          </a:ln>
          <a:effectLst>
            <a:outerShdw blurRad="101600" dist="25400" dir="5400000" rotWithShape="0">
              <a:srgbClr val="000000">
                <a:alpha val="75000"/>
              </a:srgbClr>
            </a:outerShdw>
          </a:effectLst>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endParaRPr sz="1700" b="1" dirty="0">
              <a:uFill>
                <a:solidFill>
                  <a:srgbClr val="4D4D4D"/>
                </a:solidFill>
              </a:uFill>
            </a:endParaRPr>
          </a:p>
          <a:p>
            <a:pPr lvl="0">
              <a:defRPr>
                <a:solidFill>
                  <a:srgbClr val="000000"/>
                </a:solidFill>
                <a:uFillTx/>
              </a:defRPr>
            </a:pPr>
            <a:r>
              <a:rPr lang="en-US" sz="1700" b="1" dirty="0" smtClean="0">
                <a:uFill>
                  <a:solidFill>
                    <a:srgbClr val="4D4D4D"/>
                  </a:solidFill>
                </a:uFill>
              </a:rPr>
              <a:t>CONTAINER</a:t>
            </a:r>
            <a:r>
              <a:rPr sz="1700" b="1" dirty="0" smtClean="0">
                <a:uFill>
                  <a:solidFill>
                    <a:srgbClr val="4D4D4D"/>
                  </a:solidFill>
                </a:uFill>
              </a:rPr>
              <a:t>S</a:t>
            </a:r>
            <a:r>
              <a:rPr sz="1700" b="1" dirty="0">
                <a:uFill>
                  <a:solidFill>
                    <a:srgbClr val="4D4D4D"/>
                  </a:solidFill>
                </a:uFill>
              </a:rPr>
              <a:t>!!!</a:t>
            </a:r>
            <a:r>
              <a:rPr sz="1700" b="1" dirty="0" smtClean="0">
                <a:uFill>
                  <a:solidFill>
                    <a:srgbClr val="4D4D4D"/>
                  </a:solidFill>
                </a:uFill>
              </a:rPr>
              <a:t>!</a:t>
            </a:r>
            <a:r>
              <a:rPr lang="en-US" sz="1700" b="1" dirty="0" smtClean="0">
                <a:uFill>
                  <a:solidFill>
                    <a:srgbClr val="4D4D4D"/>
                  </a:solidFill>
                </a:uFill>
              </a:rPr>
              <a:t/>
            </a:r>
            <a:br>
              <a:rPr lang="en-US" sz="1700" b="1" dirty="0" smtClean="0">
                <a:uFill>
                  <a:solidFill>
                    <a:srgbClr val="4D4D4D"/>
                  </a:solidFill>
                </a:uFill>
              </a:rPr>
            </a:br>
            <a:endParaRPr sz="1700" b="1" dirty="0">
              <a:uFill>
                <a:solidFill>
                  <a:srgbClr val="4D4D4D"/>
                </a:solidFill>
              </a:uFill>
            </a:endParaRPr>
          </a:p>
        </p:txBody>
      </p:sp>
      <p:grpSp>
        <p:nvGrpSpPr>
          <p:cNvPr id="7" name="Group 6"/>
          <p:cNvGrpSpPr/>
          <p:nvPr/>
        </p:nvGrpSpPr>
        <p:grpSpPr>
          <a:xfrm>
            <a:off x="7980" y="0"/>
            <a:ext cx="9144000" cy="5148496"/>
            <a:chOff x="7980" y="0"/>
            <a:chExt cx="9144000" cy="5148496"/>
          </a:xfrm>
        </p:grpSpPr>
        <p:grpSp>
          <p:nvGrpSpPr>
            <p:cNvPr id="6" name="Group 5"/>
            <p:cNvGrpSpPr/>
            <p:nvPr/>
          </p:nvGrpSpPr>
          <p:grpSpPr>
            <a:xfrm>
              <a:off x="7980" y="0"/>
              <a:ext cx="9144000" cy="5148496"/>
              <a:chOff x="7980" y="0"/>
              <a:chExt cx="9144000" cy="5148496"/>
            </a:xfrm>
          </p:grpSpPr>
          <p:grpSp>
            <p:nvGrpSpPr>
              <p:cNvPr id="5" name="Group 4"/>
              <p:cNvGrpSpPr/>
              <p:nvPr/>
            </p:nvGrpSpPr>
            <p:grpSpPr>
              <a:xfrm>
                <a:off x="7980" y="0"/>
                <a:ext cx="9144000" cy="5148496"/>
                <a:chOff x="7980" y="0"/>
                <a:chExt cx="9144000" cy="5148496"/>
              </a:xfrm>
            </p:grpSpPr>
            <p:sp>
              <p:nvSpPr>
                <p:cNvPr id="4" name="Rectangle 3"/>
                <p:cNvSpPr/>
                <p:nvPr/>
              </p:nvSpPr>
              <p:spPr>
                <a:xfrm>
                  <a:off x="7980" y="4996"/>
                  <a:ext cx="9144000" cy="5143500"/>
                </a:xfrm>
                <a:prstGeom prst="rect">
                  <a:avLst/>
                </a:prstGeom>
                <a:solidFill>
                  <a:srgbClr val="1723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3767662" y="0"/>
                  <a:ext cx="4826869" cy="5143500"/>
                </a:xfrm>
                <a:prstGeom prst="rect">
                  <a:avLst/>
                </a:prstGeom>
              </p:spPr>
            </p:pic>
          </p:grpSp>
          <p:sp>
            <p:nvSpPr>
              <p:cNvPr id="9" name="Shape 172"/>
              <p:cNvSpPr txBox="1">
                <a:spLocks/>
              </p:cNvSpPr>
              <p:nvPr/>
            </p:nvSpPr>
            <p:spPr>
              <a:xfrm>
                <a:off x="383644" y="291569"/>
                <a:ext cx="8410574" cy="460373"/>
              </a:xfrm>
              <a:prstGeom prst="rect">
                <a:avLst/>
              </a:prstGeom>
              <a:noFill/>
              <a:ln>
                <a:noFill/>
              </a:ln>
            </p:spPr>
            <p:txBody>
              <a:bodyPr lIns="0" tIns="0" rIns="0" bIns="0" anchor="t"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nSpc>
                    <a:spcPct val="90000"/>
                  </a:lnSpc>
                  <a:buClr>
                    <a:srgbClr val="00685D"/>
                  </a:buClr>
                  <a:buSzPct val="25000"/>
                  <a:buFont typeface="Arial"/>
                  <a:buNone/>
                </a:pPr>
                <a:r>
                  <a:rPr lang="en-US" sz="2800" dirty="0" smtClean="0">
                    <a:solidFill>
                      <a:srgbClr val="2C95DD"/>
                    </a:solidFill>
                  </a:rPr>
                  <a:t>Containers - History</a:t>
                </a:r>
                <a:endParaRPr lang="en-US" sz="2800" dirty="0">
                  <a:solidFill>
                    <a:srgbClr val="2C95DD"/>
                  </a:solidFill>
                </a:endParaRPr>
              </a:p>
            </p:txBody>
          </p:sp>
        </p:grpSp>
        <p:sp>
          <p:nvSpPr>
            <p:cNvPr id="11" name="Content Placeholder 2"/>
            <p:cNvSpPr txBox="1">
              <a:spLocks/>
            </p:cNvSpPr>
            <p:nvPr/>
          </p:nvSpPr>
          <p:spPr>
            <a:xfrm>
              <a:off x="366715" y="1074738"/>
              <a:ext cx="3280574" cy="338296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285750" indent="-285750">
                <a:buFontTx/>
                <a:buChar char="-"/>
              </a:pPr>
              <a:r>
                <a:rPr lang="en-US" sz="1800" dirty="0" smtClean="0">
                  <a:solidFill>
                    <a:srgbClr val="FFFFFF"/>
                  </a:solidFill>
                </a:rPr>
                <a:t>Containers are not new</a:t>
              </a:r>
            </a:p>
            <a:p>
              <a:pPr marL="285750" indent="-285750">
                <a:buFontTx/>
                <a:buChar char="-"/>
              </a:pPr>
              <a:r>
                <a:rPr lang="en-US" sz="1800" dirty="0" smtClean="0">
                  <a:solidFill>
                    <a:srgbClr val="FFFFFF"/>
                  </a:solidFill>
                </a:rPr>
                <a:t>CF has used containers since it’s inception</a:t>
              </a:r>
            </a:p>
            <a:p>
              <a:pPr marL="285750" indent="-285750">
                <a:buFontTx/>
                <a:buChar char="-"/>
              </a:pPr>
              <a:r>
                <a:rPr lang="en-US" sz="1800" dirty="0" smtClean="0">
                  <a:solidFill>
                    <a:srgbClr val="FFFFFF"/>
                  </a:solidFill>
                </a:rPr>
                <a:t>CF supports multiple container technologies as first class citizens including Docker, Warden, Garden and </a:t>
              </a:r>
              <a:r>
                <a:rPr lang="en-US" sz="1800" dirty="0" err="1">
                  <a:solidFill>
                    <a:srgbClr val="FFFFFF"/>
                  </a:solidFill>
                </a:rPr>
                <a:t>r</a:t>
              </a:r>
              <a:r>
                <a:rPr lang="en-US" sz="1800" dirty="0" err="1" smtClean="0">
                  <a:solidFill>
                    <a:srgbClr val="FFFFFF"/>
                  </a:solidFill>
                </a:rPr>
                <a:t>unC</a:t>
              </a:r>
              <a:endParaRPr lang="en-US" sz="1800" dirty="0" smtClean="0">
                <a:solidFill>
                  <a:srgbClr val="FFFFFF"/>
                </a:solidFill>
              </a:endParaRPr>
            </a:p>
            <a:p>
              <a:pPr lvl="1"/>
              <a:endParaRPr lang="en-US" sz="1800" dirty="0" smtClean="0">
                <a:solidFill>
                  <a:srgbClr val="FFFFFF"/>
                </a:solidFill>
                <a:hlinkClick r:id="rId5"/>
              </a:endParaRPr>
            </a:p>
          </p:txBody>
        </p:sp>
      </p:grpSp>
    </p:spTree>
    <p:extLst>
      <p:ext uri="{BB962C8B-B14F-4D97-AF65-F5344CB8AC3E}">
        <p14:creationId xmlns:p14="http://schemas.microsoft.com/office/powerpoint/2010/main" val="40876291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rPr>
              <a:t>Container</a:t>
            </a:r>
            <a:r>
              <a:rPr lang="en-US" sz="2800" dirty="0" smtClean="0">
                <a:solidFill>
                  <a:srgbClr val="0F786E"/>
                </a:solidFill>
              </a:rPr>
              <a:t> </a:t>
            </a:r>
            <a:r>
              <a:rPr lang="en-US" sz="2800" dirty="0">
                <a:solidFill>
                  <a:srgbClr val="2C95DD"/>
                </a:solidFill>
                <a:uFillTx/>
              </a:rPr>
              <a:t>Isolation</a:t>
            </a:r>
          </a:p>
        </p:txBody>
      </p:sp>
      <p:sp>
        <p:nvSpPr>
          <p:cNvPr id="27"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29" name="Rectangle 8"/>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30" name="Rectangle 9"/>
          <p:cNvSpPr>
            <a:spLocks/>
          </p:cNvSpPr>
          <p:nvPr/>
        </p:nvSpPr>
        <p:spPr bwMode="auto">
          <a:xfrm>
            <a:off x="2318742"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31" name="Picture 10"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90713"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2"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33"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dirty="0">
                <a:solidFill>
                  <a:srgbClr val="FFFFFF"/>
                </a:solidFill>
                <a:cs typeface="Helvetica Neue Thin" charset="0"/>
              </a:rPr>
              <a:t>namespace isolation</a:t>
            </a:r>
            <a:endParaRPr lang="en-US" sz="700" dirty="0">
              <a:solidFill>
                <a:srgbClr val="FFFFFF"/>
              </a:solidFill>
              <a:cs typeface="Helvetica Neue Thin" charset="0"/>
            </a:endParaRPr>
          </a:p>
        </p:txBody>
      </p:sp>
      <p:sp>
        <p:nvSpPr>
          <p:cNvPr id="34"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A</a:t>
            </a:r>
            <a:endParaRPr lang="en-US" sz="500">
              <a:solidFill>
                <a:srgbClr val="FFFFFF"/>
              </a:solidFill>
              <a:cs typeface="Helvetica Neue Thin" charset="0"/>
            </a:endParaRPr>
          </a:p>
        </p:txBody>
      </p:sp>
      <p:sp>
        <p:nvSpPr>
          <p:cNvPr id="35"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36"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37" name="Rectangle 16"/>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38"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39"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40"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1"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2"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3"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44"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45"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46"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spTree>
    <p:extLst>
      <p:ext uri="{BB962C8B-B14F-4D97-AF65-F5344CB8AC3E}">
        <p14:creationId xmlns:p14="http://schemas.microsoft.com/office/powerpoint/2010/main" val="12249107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4" name="Rectangle 2"/>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5" name="AutoShape 3"/>
          <p:cNvSpPr>
            <a:spLocks/>
          </p:cNvSpPr>
          <p:nvPr/>
        </p:nvSpPr>
        <p:spPr bwMode="auto">
          <a:xfrm>
            <a:off x="2069307"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587" y="0"/>
                </a:moveTo>
                <a:lnTo>
                  <a:pt x="21463" y="0"/>
                </a:lnTo>
                <a:cubicBezTo>
                  <a:pt x="21463" y="3600"/>
                  <a:pt x="21600" y="4852"/>
                  <a:pt x="21600" y="8452"/>
                </a:cubicBezTo>
                <a:cubicBezTo>
                  <a:pt x="21600" y="12052"/>
                  <a:pt x="21600" y="18000"/>
                  <a:pt x="21600" y="21600"/>
                </a:cubicBezTo>
                <a:lnTo>
                  <a:pt x="0" y="21600"/>
                </a:lnTo>
                <a:cubicBezTo>
                  <a:pt x="0" y="18000"/>
                  <a:pt x="0" y="12076"/>
                  <a:pt x="0" y="8476"/>
                </a:cubicBezTo>
                <a:cubicBezTo>
                  <a:pt x="0" y="4876"/>
                  <a:pt x="12587" y="3600"/>
                  <a:pt x="12587"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6" name="AutoShape 4"/>
          <p:cNvSpPr>
            <a:spLocks/>
          </p:cNvSpPr>
          <p:nvPr/>
        </p:nvSpPr>
        <p:spPr bwMode="auto">
          <a:xfrm>
            <a:off x="1397794" y="913805"/>
            <a:ext cx="913209"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79" y="0"/>
                </a:moveTo>
                <a:lnTo>
                  <a:pt x="21600" y="0"/>
                </a:lnTo>
                <a:cubicBezTo>
                  <a:pt x="21600" y="3600"/>
                  <a:pt x="12881" y="4852"/>
                  <a:pt x="12881" y="8452"/>
                </a:cubicBezTo>
                <a:cubicBezTo>
                  <a:pt x="12881" y="12052"/>
                  <a:pt x="12881" y="18000"/>
                  <a:pt x="12881" y="21600"/>
                </a:cubicBezTo>
                <a:lnTo>
                  <a:pt x="0" y="21600"/>
                </a:lnTo>
                <a:cubicBezTo>
                  <a:pt x="0" y="18000"/>
                  <a:pt x="0" y="12076"/>
                  <a:pt x="0" y="8476"/>
                </a:cubicBezTo>
                <a:cubicBezTo>
                  <a:pt x="0" y="4876"/>
                  <a:pt x="17979" y="3600"/>
                  <a:pt x="17979"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7" name="AutoShape 5"/>
          <p:cNvSpPr>
            <a:spLocks/>
          </p:cNvSpPr>
          <p:nvPr/>
        </p:nvSpPr>
        <p:spPr bwMode="auto">
          <a:xfrm>
            <a:off x="738187" y="913805"/>
            <a:ext cx="134362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8757" y="4852"/>
                  <a:pt x="8757" y="8452"/>
                </a:cubicBezTo>
                <a:cubicBezTo>
                  <a:pt x="8757" y="12052"/>
                  <a:pt x="8757" y="18000"/>
                  <a:pt x="8757" y="21600"/>
                </a:cubicBezTo>
                <a:lnTo>
                  <a:pt x="0" y="21600"/>
                </a:lnTo>
                <a:cubicBezTo>
                  <a:pt x="0" y="18000"/>
                  <a:pt x="0" y="12076"/>
                  <a:pt x="0" y="8476"/>
                </a:cubicBezTo>
                <a:cubicBezTo>
                  <a:pt x="0" y="4876"/>
                  <a:pt x="0" y="3600"/>
                  <a:pt x="0" y="0"/>
                </a:cubicBezTo>
                <a:close/>
              </a:path>
            </a:pathLst>
          </a:custGeom>
          <a:solidFill>
            <a:srgbClr val="971817"/>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43"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chemeClr val="bg1"/>
                </a:solidFill>
                <a:cs typeface="Helvetica Neue Thin" charset="0"/>
              </a:rPr>
              <a:t>resource isolation</a:t>
            </a:r>
            <a:endParaRPr lang="en-US" sz="700">
              <a:solidFill>
                <a:schemeClr val="bg1"/>
              </a:solidFill>
              <a:cs typeface="Helvetica Neue Thin" charset="0"/>
            </a:endParaRPr>
          </a:p>
        </p:txBody>
      </p:sp>
      <p:sp>
        <p:nvSpPr>
          <p:cNvPr id="69644"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chemeClr val="bg1"/>
                </a:solidFill>
                <a:cs typeface="Helvetica Neue Thin" charset="0"/>
              </a:rPr>
              <a:t>namespace isolation</a:t>
            </a:r>
            <a:endParaRPr lang="en-US" sz="700">
              <a:solidFill>
                <a:schemeClr val="bg1"/>
              </a:solidFill>
              <a:cs typeface="Helvetica Neue Thin" charset="0"/>
            </a:endParaRPr>
          </a:p>
        </p:txBody>
      </p:sp>
      <p:sp>
        <p:nvSpPr>
          <p:cNvPr id="69645"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A</a:t>
            </a:r>
            <a:endParaRPr lang="en-US" sz="500">
              <a:solidFill>
                <a:srgbClr val="000000"/>
              </a:solidFill>
              <a:cs typeface="Helvetica Neue Thin" charset="0"/>
            </a:endParaRPr>
          </a:p>
        </p:txBody>
      </p:sp>
      <p:sp>
        <p:nvSpPr>
          <p:cNvPr id="69646"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B</a:t>
            </a:r>
            <a:endParaRPr lang="en-US" sz="500">
              <a:solidFill>
                <a:srgbClr val="000000"/>
              </a:solidFill>
              <a:cs typeface="Helvetica Neue Thin" charset="0"/>
            </a:endParaRPr>
          </a:p>
        </p:txBody>
      </p:sp>
      <p:sp>
        <p:nvSpPr>
          <p:cNvPr id="69647"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C</a:t>
            </a:r>
            <a:endParaRPr lang="en-US" sz="2800" dirty="0">
              <a:solidFill>
                <a:srgbClr val="000000"/>
              </a:solidFill>
              <a:cs typeface="Helvetica Neue Thin" charset="0"/>
            </a:endParaRPr>
          </a:p>
        </p:txBody>
      </p:sp>
      <p:sp>
        <p:nvSpPr>
          <p:cNvPr id="69648" name="Rectangle 16"/>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69649"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50"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pic>
        <p:nvPicPr>
          <p:cNvPr id="69651" name="Picture 19"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85" y="1731765"/>
            <a:ext cx="356592" cy="4220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58" name="Rectangle 26"/>
          <p:cNvSpPr>
            <a:spLocks/>
          </p:cNvSpPr>
          <p:nvPr/>
        </p:nvSpPr>
        <p:spPr bwMode="auto">
          <a:xfrm>
            <a:off x="6582966" y="2566058"/>
            <a:ext cx="149269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chemeClr val="bg1"/>
                </a:solidFill>
                <a:latin typeface="Helvetica Neue Medium" charset="0"/>
                <a:cs typeface="Helvetica Neue Medium" charset="0"/>
                <a:sym typeface="Helvetica Neue Medium" charset="0"/>
              </a:rPr>
              <a:t>cgroups</a:t>
            </a:r>
            <a:endParaRPr lang="en-US" sz="700">
              <a:solidFill>
                <a:schemeClr val="bg1"/>
              </a:solidFill>
              <a:latin typeface="Helvetica Neue Medium" charset="0"/>
              <a:cs typeface="Helvetica Neue Medium" charset="0"/>
              <a:sym typeface="Helvetica Neue Medium" charset="0"/>
            </a:endParaRPr>
          </a:p>
        </p:txBody>
      </p:sp>
      <p:pic>
        <p:nvPicPr>
          <p:cNvPr id="69659" name="Picture 27"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85297" y="2637830"/>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60" name="AutoShape 28"/>
          <p:cNvSpPr>
            <a:spLocks/>
          </p:cNvSpPr>
          <p:nvPr/>
        </p:nvSpPr>
        <p:spPr bwMode="auto">
          <a:xfrm>
            <a:off x="4061222"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1" name="AutoShape 29"/>
          <p:cNvSpPr>
            <a:spLocks/>
          </p:cNvSpPr>
          <p:nvPr/>
        </p:nvSpPr>
        <p:spPr bwMode="auto">
          <a:xfrm>
            <a:off x="3401616"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2" name="AutoShape 30"/>
          <p:cNvSpPr>
            <a:spLocks/>
          </p:cNvSpPr>
          <p:nvPr/>
        </p:nvSpPr>
        <p:spPr bwMode="auto">
          <a:xfrm>
            <a:off x="2739033"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3" name="Rectangle 31"/>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D</a:t>
            </a:r>
            <a:endParaRPr lang="en-US" sz="2800" dirty="0">
              <a:solidFill>
                <a:srgbClr val="000000"/>
              </a:solidFill>
              <a:cs typeface="Helvetica Neue Thin" charset="0"/>
            </a:endParaRPr>
          </a:p>
        </p:txBody>
      </p:sp>
      <p:sp>
        <p:nvSpPr>
          <p:cNvPr id="69664" name="Rectangle 32"/>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65" name="Rectangle 33"/>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sp>
        <p:nvSpPr>
          <p:cNvPr id="69666" name="Rectangle 34"/>
          <p:cNvSpPr>
            <a:spLocks/>
          </p:cNvSpPr>
          <p:nvPr/>
        </p:nvSpPr>
        <p:spPr bwMode="auto">
          <a:xfrm>
            <a:off x="111324" y="1147949"/>
            <a:ext cx="444608" cy="269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1500" dirty="0">
                <a:solidFill>
                  <a:srgbClr val="FFFFFF"/>
                </a:solidFill>
                <a:cs typeface="Helvetica Neue Thin" charset="0"/>
              </a:rPr>
              <a:t>CPU</a:t>
            </a:r>
            <a:endParaRPr lang="en-US" sz="700" dirty="0">
              <a:solidFill>
                <a:srgbClr val="FFFFFF"/>
              </a:solidFill>
              <a:cs typeface="Helvetica Neue Thin"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69668"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71" name="Group 37"/>
            <p:cNvGrpSpPr>
              <a:grpSpLocks/>
            </p:cNvGrpSpPr>
            <p:nvPr/>
          </p:nvGrpSpPr>
          <p:grpSpPr bwMode="auto">
            <a:xfrm>
              <a:off x="-127000" y="2903508"/>
              <a:ext cx="670263" cy="670264"/>
              <a:chOff x="-127000" y="-127000"/>
              <a:chExt cx="670263" cy="670263"/>
            </a:xfrm>
          </p:grpSpPr>
          <p:sp>
            <p:nvSpPr>
              <p:cNvPr id="6967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69673"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67" name="Group 42"/>
            <p:cNvGrpSpPr>
              <a:grpSpLocks/>
            </p:cNvGrpSpPr>
            <p:nvPr/>
          </p:nvGrpSpPr>
          <p:grpSpPr bwMode="auto">
            <a:xfrm>
              <a:off x="-127001" y="2906981"/>
              <a:ext cx="663319" cy="663318"/>
              <a:chOff x="-127001" y="-127001"/>
              <a:chExt cx="663319" cy="663319"/>
            </a:xfrm>
          </p:grpSpPr>
          <p:sp>
            <p:nvSpPr>
              <p:cNvPr id="6967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69676"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726812"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b="1" dirty="0">
                <a:solidFill>
                  <a:srgbClr val="FF0000"/>
                </a:solidFill>
                <a:cs typeface="Helvetica Neue Thin" charset="0"/>
              </a:rPr>
              <a:t>tenant 1</a:t>
            </a:r>
            <a:endParaRPr lang="en-US" sz="700" b="1" dirty="0">
              <a:solidFill>
                <a:srgbClr val="FF0000"/>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130148244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30"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31"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32" name="Picture 8"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85"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33" name="Rectangle 9"/>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7834" name="Rectangle 10"/>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7835" name="Rectangle 11"/>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solidFill>
                  <a:srgbClr val="FFFFFF"/>
                </a:solidFill>
                <a:cs typeface="Helvetica Neue Thin" charset="0"/>
              </a:rPr>
              <a:t>process A</a:t>
            </a:r>
            <a:endParaRPr lang="en-US" sz="500" dirty="0">
              <a:solidFill>
                <a:srgbClr val="FFFFFF"/>
              </a:solidFill>
              <a:cs typeface="Helvetica Neue Thin" charset="0"/>
            </a:endParaRPr>
          </a:p>
        </p:txBody>
      </p:sp>
      <p:sp>
        <p:nvSpPr>
          <p:cNvPr id="77836" name="Rectangle 12"/>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7837" name="Rectangle 13"/>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7838" name="Rectangle 14"/>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7839" name="Rectangle 15"/>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7840" name="Rectangle 16"/>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77847" name="Rectangle 23"/>
          <p:cNvSpPr>
            <a:spLocks/>
          </p:cNvSpPr>
          <p:nvPr/>
        </p:nvSpPr>
        <p:spPr bwMode="auto">
          <a:xfrm>
            <a:off x="26790" y="1074234"/>
            <a:ext cx="551533" cy="40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400" dirty="0">
                <a:solidFill>
                  <a:srgbClr val="FFFFFF"/>
                </a:solidFill>
                <a:cs typeface="Helvetica Neue Thin" charset="0"/>
              </a:rPr>
              <a:t>PID</a:t>
            </a:r>
            <a:endParaRPr lang="en-US" sz="500" dirty="0">
              <a:solidFill>
                <a:srgbClr val="FFFFFF"/>
              </a:solidFill>
              <a:cs typeface="Helvetica Neue Thin" charset="0"/>
            </a:endParaRPr>
          </a:p>
        </p:txBody>
      </p:sp>
      <p:sp>
        <p:nvSpPr>
          <p:cNvPr id="77848" name="Rectangle 24"/>
          <p:cNvSpPr>
            <a:spLocks/>
          </p:cNvSpPr>
          <p:nvPr/>
        </p:nvSpPr>
        <p:spPr bwMode="auto">
          <a:xfrm>
            <a:off x="847725"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49" name="Rectangle 25"/>
          <p:cNvSpPr>
            <a:spLocks/>
          </p:cNvSpPr>
          <p:nvPr/>
        </p:nvSpPr>
        <p:spPr bwMode="auto">
          <a:xfrm>
            <a:off x="1518642"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0" name="Rectangle 26"/>
          <p:cNvSpPr>
            <a:spLocks/>
          </p:cNvSpPr>
          <p:nvPr/>
        </p:nvSpPr>
        <p:spPr bwMode="auto">
          <a:xfrm>
            <a:off x="2189559" y="1043457"/>
            <a:ext cx="24365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4</a:t>
            </a:r>
            <a:endParaRPr lang="en-US" sz="600">
              <a:solidFill>
                <a:srgbClr val="000000"/>
              </a:solidFill>
              <a:latin typeface="Helvetica Neue" charset="0"/>
              <a:cs typeface="Helvetica Neue" charset="0"/>
              <a:sym typeface="Helvetica Neue" charset="0"/>
            </a:endParaRPr>
          </a:p>
        </p:txBody>
      </p:sp>
      <p:sp>
        <p:nvSpPr>
          <p:cNvPr id="77851" name="Rectangle 27"/>
          <p:cNvSpPr>
            <a:spLocks/>
          </p:cNvSpPr>
          <p:nvPr/>
        </p:nvSpPr>
        <p:spPr bwMode="auto">
          <a:xfrm>
            <a:off x="2859881"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2" name="Rectangle 28"/>
          <p:cNvSpPr>
            <a:spLocks/>
          </p:cNvSpPr>
          <p:nvPr/>
        </p:nvSpPr>
        <p:spPr bwMode="auto">
          <a:xfrm>
            <a:off x="3530799"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3" name="Rectangle 29"/>
          <p:cNvSpPr>
            <a:spLocks/>
          </p:cNvSpPr>
          <p:nvPr/>
        </p:nvSpPr>
        <p:spPr bwMode="auto">
          <a:xfrm>
            <a:off x="4201716"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4" name="AutoShape 30"/>
          <p:cNvSpPr>
            <a:spLocks/>
          </p:cNvSpPr>
          <p:nvPr/>
        </p:nvSpPr>
        <p:spPr bwMode="auto">
          <a:xfrm>
            <a:off x="1050131" y="1469827"/>
            <a:ext cx="588169" cy="9816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cubicBezTo>
                  <a:pt x="21600" y="21600"/>
                  <a:pt x="19236" y="8522"/>
                  <a:pt x="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5" name="AutoShape 31"/>
          <p:cNvSpPr>
            <a:spLocks/>
          </p:cNvSpPr>
          <p:nvPr/>
        </p:nvSpPr>
        <p:spPr bwMode="auto">
          <a:xfrm>
            <a:off x="1643658" y="1481138"/>
            <a:ext cx="14288" cy="9584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21600" y="910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6" name="AutoShape 32"/>
          <p:cNvSpPr>
            <a:spLocks/>
          </p:cNvSpPr>
          <p:nvPr/>
        </p:nvSpPr>
        <p:spPr bwMode="auto">
          <a:xfrm>
            <a:off x="1632347" y="1475780"/>
            <a:ext cx="630436" cy="9650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8730" y="642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57" name="Picture 33"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77471" y="260449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58" name="Rectangle 34"/>
          <p:cNvSpPr>
            <a:spLocks/>
          </p:cNvSpPr>
          <p:nvPr/>
        </p:nvSpPr>
        <p:spPr bwMode="auto">
          <a:xfrm>
            <a:off x="5834063" y="2566058"/>
            <a:ext cx="284693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rgbClr val="FFFFFF"/>
                </a:solidFill>
                <a:latin typeface="Helvetica Neue Medium" charset="0"/>
                <a:cs typeface="Helvetica Neue Medium" charset="0"/>
                <a:sym typeface="Helvetica Neue Medium" charset="0"/>
              </a:rPr>
              <a:t>PID namespace</a:t>
            </a:r>
            <a:endParaRPr lang="en-US" sz="700">
              <a:solidFill>
                <a:srgbClr val="FFFFFF"/>
              </a:solidFill>
              <a:latin typeface="Helvetica Neue Medium" charset="0"/>
              <a:cs typeface="Helvetica Neue Medium" charset="0"/>
              <a:sym typeface="Helvetica Neue Medium"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77860"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63" name="Group 37"/>
            <p:cNvGrpSpPr>
              <a:grpSpLocks/>
            </p:cNvGrpSpPr>
            <p:nvPr/>
          </p:nvGrpSpPr>
          <p:grpSpPr bwMode="auto">
            <a:xfrm>
              <a:off x="-127000" y="2903508"/>
              <a:ext cx="670263" cy="670264"/>
              <a:chOff x="-127000" y="-127000"/>
              <a:chExt cx="670263" cy="670263"/>
            </a:xfrm>
          </p:grpSpPr>
          <p:sp>
            <p:nvSpPr>
              <p:cNvPr id="77862"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77865"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59" name="Group 42"/>
            <p:cNvGrpSpPr>
              <a:grpSpLocks/>
            </p:cNvGrpSpPr>
            <p:nvPr/>
          </p:nvGrpSpPr>
          <p:grpSpPr bwMode="auto">
            <a:xfrm>
              <a:off x="-127001" y="2906981"/>
              <a:ext cx="663319" cy="663318"/>
              <a:chOff x="-127001" y="-127001"/>
              <a:chExt cx="663319" cy="663319"/>
            </a:xfrm>
          </p:grpSpPr>
          <p:sp>
            <p:nvSpPr>
              <p:cNvPr id="77867"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68"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5139643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4"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5"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6" name="Rectangle 8"/>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8857" name="Rectangle 9"/>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8858" name="Rectangle 10"/>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A</a:t>
            </a:r>
            <a:endParaRPr lang="en-US" sz="500">
              <a:solidFill>
                <a:srgbClr val="FFFFFF"/>
              </a:solidFill>
              <a:cs typeface="Helvetica Neue Thin" charset="0"/>
            </a:endParaRPr>
          </a:p>
        </p:txBody>
      </p:sp>
      <p:sp>
        <p:nvSpPr>
          <p:cNvPr id="78859" name="Rectangle 11"/>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8860" name="Rectangle 12"/>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8861" name="Rectangle 13"/>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8862" name="Rectangle 14"/>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8863" name="Rectangle 15"/>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pic>
        <p:nvPicPr>
          <p:cNvPr id="78870" name="Picture 22"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71580" y="224254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1" name="Rectangle 23"/>
          <p:cNvSpPr>
            <a:spLocks/>
          </p:cNvSpPr>
          <p:nvPr/>
        </p:nvSpPr>
        <p:spPr bwMode="auto">
          <a:xfrm>
            <a:off x="6396038" y="2666665"/>
            <a:ext cx="67979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PID</a:t>
            </a:r>
            <a:endParaRPr lang="en-US" sz="700">
              <a:solidFill>
                <a:srgbClr val="FFFFFF"/>
              </a:solidFill>
              <a:latin typeface="Helvetica Neue Medium" charset="0"/>
              <a:cs typeface="Helvetica Neue Medium" charset="0"/>
              <a:sym typeface="Helvetica Neue Medium" charset="0"/>
            </a:endParaRPr>
          </a:p>
        </p:txBody>
      </p:sp>
      <p:sp>
        <p:nvSpPr>
          <p:cNvPr id="78874"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sp>
        <p:nvSpPr>
          <p:cNvPr id="78875" name="Rectangle 27"/>
          <p:cNvSpPr>
            <a:spLocks/>
          </p:cNvSpPr>
          <p:nvPr/>
        </p:nvSpPr>
        <p:spPr bwMode="auto">
          <a:xfrm>
            <a:off x="1200807"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78876" name="Picture 28"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2778"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7" name="Rectangle 29"/>
          <p:cNvSpPr>
            <a:spLocks/>
          </p:cNvSpPr>
          <p:nvPr/>
        </p:nvSpPr>
        <p:spPr bwMode="auto">
          <a:xfrm>
            <a:off x="6396038" y="3155417"/>
            <a:ext cx="152770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Network</a:t>
            </a:r>
            <a:endParaRPr lang="en-US" sz="700">
              <a:solidFill>
                <a:srgbClr val="FFFFFF"/>
              </a:solidFill>
              <a:latin typeface="Helvetica Neue Medium" charset="0"/>
              <a:cs typeface="Helvetica Neue Medium" charset="0"/>
              <a:sym typeface="Helvetica Neue Medium" charset="0"/>
            </a:endParaRPr>
          </a:p>
        </p:txBody>
      </p:sp>
      <p:sp>
        <p:nvSpPr>
          <p:cNvPr id="78878" name="Rectangle 30"/>
          <p:cNvSpPr>
            <a:spLocks/>
          </p:cNvSpPr>
          <p:nvPr/>
        </p:nvSpPr>
        <p:spPr bwMode="auto">
          <a:xfrm>
            <a:off x="6396037" y="3644466"/>
            <a:ext cx="1178381"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Mount</a:t>
            </a:r>
            <a:endParaRPr lang="en-US" sz="700">
              <a:solidFill>
                <a:srgbClr val="FFFFFF"/>
              </a:solidFill>
              <a:latin typeface="Helvetica Neue Medium" charset="0"/>
              <a:cs typeface="Helvetica Neue Medium" charset="0"/>
              <a:sym typeface="Helvetica Neue Medium" charset="0"/>
            </a:endParaRPr>
          </a:p>
        </p:txBody>
      </p:sp>
      <p:sp>
        <p:nvSpPr>
          <p:cNvPr id="78879" name="Rectangle 31"/>
          <p:cNvSpPr>
            <a:spLocks/>
          </p:cNvSpPr>
          <p:nvPr/>
        </p:nvSpPr>
        <p:spPr bwMode="auto">
          <a:xfrm>
            <a:off x="6396037" y="4133515"/>
            <a:ext cx="87203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User</a:t>
            </a:r>
            <a:endParaRPr lang="en-US" sz="700">
              <a:solidFill>
                <a:srgbClr val="FFFFFF"/>
              </a:solidFill>
              <a:latin typeface="Helvetica Neue Medium" charset="0"/>
              <a:cs typeface="Helvetica Neue Medium" charset="0"/>
              <a:sym typeface="Helvetica Neue Medium" charset="0"/>
            </a:endParaRPr>
          </a:p>
        </p:txBody>
      </p:sp>
      <p:sp>
        <p:nvSpPr>
          <p:cNvPr id="78880" name="Rectangle 32"/>
          <p:cNvSpPr>
            <a:spLocks/>
          </p:cNvSpPr>
          <p:nvPr/>
        </p:nvSpPr>
        <p:spPr bwMode="auto">
          <a:xfrm>
            <a:off x="6396038" y="2229230"/>
            <a:ext cx="192896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namespaces</a:t>
            </a:r>
            <a:endParaRPr lang="en-US" sz="700">
              <a:solidFill>
                <a:srgbClr val="FFFFFF"/>
              </a:solidFill>
              <a:cs typeface="Helvetica Neue Thin" charset="0"/>
            </a:endParaRPr>
          </a:p>
        </p:txBody>
      </p:sp>
      <p:grpSp>
        <p:nvGrpSpPr>
          <p:cNvPr id="37" name="Group 35"/>
          <p:cNvGrpSpPr>
            <a:grpSpLocks/>
          </p:cNvGrpSpPr>
          <p:nvPr/>
        </p:nvGrpSpPr>
        <p:grpSpPr bwMode="auto">
          <a:xfrm>
            <a:off x="2533650" y="741165"/>
            <a:ext cx="251222" cy="3762970"/>
            <a:chOff x="-127000" y="-50801"/>
            <a:chExt cx="670263" cy="10035848"/>
          </a:xfrm>
        </p:grpSpPr>
        <p:pic>
          <p:nvPicPr>
            <p:cNvPr id="38"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39" name="Group 37"/>
            <p:cNvGrpSpPr>
              <a:grpSpLocks/>
            </p:cNvGrpSpPr>
            <p:nvPr/>
          </p:nvGrpSpPr>
          <p:grpSpPr bwMode="auto">
            <a:xfrm>
              <a:off x="-127000" y="2903508"/>
              <a:ext cx="670263" cy="670264"/>
              <a:chOff x="-127000" y="-127000"/>
              <a:chExt cx="670263" cy="670263"/>
            </a:xfrm>
          </p:grpSpPr>
          <p:sp>
            <p:nvSpPr>
              <p:cNvPr id="4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1"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2" name="Group 40"/>
          <p:cNvGrpSpPr>
            <a:grpSpLocks/>
          </p:cNvGrpSpPr>
          <p:nvPr/>
        </p:nvGrpSpPr>
        <p:grpSpPr bwMode="auto">
          <a:xfrm>
            <a:off x="3224213" y="741165"/>
            <a:ext cx="248841" cy="3762970"/>
            <a:chOff x="-127001" y="-50801"/>
            <a:chExt cx="663319" cy="10035848"/>
          </a:xfrm>
        </p:grpSpPr>
        <p:pic>
          <p:nvPicPr>
            <p:cNvPr id="43"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44" name="Group 42"/>
            <p:cNvGrpSpPr>
              <a:grpSpLocks/>
            </p:cNvGrpSpPr>
            <p:nvPr/>
          </p:nvGrpSpPr>
          <p:grpSpPr bwMode="auto">
            <a:xfrm>
              <a:off x="-127001" y="2906981"/>
              <a:ext cx="663319" cy="663318"/>
              <a:chOff x="-127001" y="-127001"/>
              <a:chExt cx="663319" cy="663319"/>
            </a:xfrm>
          </p:grpSpPr>
          <p:sp>
            <p:nvSpPr>
              <p:cNvPr id="4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6"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7"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 Isolation</a:t>
            </a:r>
          </a:p>
        </p:txBody>
      </p:sp>
      <p:sp>
        <p:nvSpPr>
          <p:cNvPr id="48"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49"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50"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51"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2"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3"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6721654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887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88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77" grpId="0" autoUpdateAnimBg="0"/>
      <p:bldP spid="78878" grpId="0" autoUpdateAnimBg="0"/>
      <p:bldP spid="78879"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325438"/>
            <a:ext cx="8410575" cy="460375"/>
          </a:xfrm>
        </p:spPr>
        <p:txBody>
          <a:bodyPr/>
          <a:lstStyle/>
          <a:p>
            <a:r>
              <a:rPr lang="en-US" sz="2800" dirty="0">
                <a:solidFill>
                  <a:srgbClr val="2C95DD"/>
                </a:solidFill>
              </a:rPr>
              <a:t>Application</a:t>
            </a:r>
            <a:r>
              <a:rPr lang="en-US" sz="2800" dirty="0">
                <a:solidFill>
                  <a:srgbClr val="29756E"/>
                </a:solidFill>
                <a:uFill>
                  <a:solidFill>
                    <a:srgbClr val="2C95DD"/>
                  </a:solidFill>
                </a:uFill>
              </a:rPr>
              <a:t> </a:t>
            </a:r>
            <a:r>
              <a:rPr lang="en-US" sz="2800" dirty="0">
                <a:solidFill>
                  <a:srgbClr val="2C95DD"/>
                </a:solidFill>
              </a:rPr>
              <a:t>containers and scaling</a:t>
            </a:r>
          </a:p>
        </p:txBody>
      </p:sp>
      <p:sp>
        <p:nvSpPr>
          <p:cNvPr id="5" name="Rounded Rectangle 4"/>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ounded Rectangle 5"/>
          <p:cNvSpPr/>
          <p:nvPr/>
        </p:nvSpPr>
        <p:spPr bwMode="auto">
          <a:xfrm rot="16200000">
            <a:off x="214097" y="2499035"/>
            <a:ext cx="3581399"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Rounded Rectangle 6"/>
          <p:cNvSpPr>
            <a:spLocks noChangeArrowheads="1"/>
          </p:cNvSpPr>
          <p:nvPr/>
        </p:nvSpPr>
        <p:spPr bwMode="auto">
          <a:xfrm>
            <a:off x="2286000" y="1538732"/>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8" name="Oval 194"/>
          <p:cNvSpPr/>
          <p:nvPr/>
        </p:nvSpPr>
        <p:spPr>
          <a:xfrm>
            <a:off x="2349505" y="1652736"/>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4038600" y="1538732"/>
            <a:ext cx="1533402" cy="443726"/>
            <a:chOff x="5181600" y="2326964"/>
            <a:chExt cx="1533402" cy="443726"/>
          </a:xfrm>
        </p:grpSpPr>
        <p:sp>
          <p:nvSpPr>
            <p:cNvPr id="10" name="Rounded Rectangle 9"/>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1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ounded Rectangle 11"/>
          <p:cNvSpPr>
            <a:spLocks noChangeArrowheads="1"/>
          </p:cNvSpPr>
          <p:nvPr/>
        </p:nvSpPr>
        <p:spPr bwMode="auto">
          <a:xfrm>
            <a:off x="4038600" y="2305109"/>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Messaging</a:t>
            </a:r>
            <a:br>
              <a:rPr lang="en-US" sz="1200" b="1" dirty="0" smtClean="0">
                <a:solidFill>
                  <a:schemeClr val="bg1"/>
                </a:solidFill>
                <a:latin typeface="+mn-lt"/>
                <a:ea typeface="+mn-ea"/>
              </a:rPr>
            </a:br>
            <a:r>
              <a:rPr lang="en-US" sz="1200" b="1" dirty="0" smtClean="0">
                <a:solidFill>
                  <a:schemeClr val="bg1"/>
                </a:solidFill>
                <a:latin typeface="+mn-lt"/>
                <a:ea typeface="+mn-ea"/>
              </a:rPr>
              <a:t>(NATS)</a:t>
            </a:r>
            <a:endParaRPr lang="en-US" sz="1200" b="1" dirty="0">
              <a:solidFill>
                <a:schemeClr val="bg1"/>
              </a:solidFill>
              <a:latin typeface="+mn-lt"/>
              <a:ea typeface="+mn-ea"/>
            </a:endParaRPr>
          </a:p>
        </p:txBody>
      </p:sp>
      <p:sp>
        <p:nvSpPr>
          <p:cNvPr id="13" name="Teardrop 133"/>
          <p:cNvSpPr/>
          <p:nvPr/>
        </p:nvSpPr>
        <p:spPr>
          <a:xfrm rot="11254553">
            <a:off x="4094829" y="2426120"/>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3057291" y="3441840"/>
            <a:ext cx="1099435" cy="781049"/>
            <a:chOff x="5412945" y="3105151"/>
            <a:chExt cx="1099435" cy="781049"/>
          </a:xfrm>
        </p:grpSpPr>
        <p:sp>
          <p:nvSpPr>
            <p:cNvPr id="15" name="Rounded Rectangle 14"/>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16"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4249005" y="3441840"/>
            <a:ext cx="1099435" cy="781049"/>
            <a:chOff x="5412945" y="3105151"/>
            <a:chExt cx="1099435" cy="781049"/>
          </a:xfrm>
        </p:grpSpPr>
        <p:sp>
          <p:nvSpPr>
            <p:cNvPr id="18" name="Rounded Rectangle 17"/>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19"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440719" y="344184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Straight Connector 23"/>
          <p:cNvCxnSpPr>
            <a:stCxn id="7" idx="3"/>
            <a:endCxn id="10" idx="1"/>
          </p:cNvCxnSpPr>
          <p:nvPr/>
        </p:nvCxnSpPr>
        <p:spPr>
          <a:xfrm>
            <a:off x="3819402" y="1760595"/>
            <a:ext cx="21919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Teardrop 25"/>
          <p:cNvSpPr/>
          <p:nvPr/>
        </p:nvSpPr>
        <p:spPr>
          <a:xfrm rot="18900000">
            <a:off x="3533625" y="172370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p:cNvCxnSpPr>
            <a:stCxn id="10" idx="2"/>
            <a:endCxn id="12" idx="0"/>
          </p:cNvCxnSpPr>
          <p:nvPr/>
        </p:nvCxnSpPr>
        <p:spPr>
          <a:xfrm>
            <a:off x="4805301" y="1982458"/>
            <a:ext cx="0" cy="32265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ardrop 40"/>
          <p:cNvSpPr/>
          <p:nvPr/>
        </p:nvSpPr>
        <p:spPr>
          <a:xfrm rot="18900000">
            <a:off x="3533625" y="172370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6" name="Straight Arrow Connector 45"/>
          <p:cNvCxnSpPr/>
          <p:nvPr/>
        </p:nvCxnSpPr>
        <p:spPr>
          <a:xfrm flipH="1">
            <a:off x="1962807" y="2390785"/>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a:off x="599090" y="2531576"/>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Access App</a:t>
            </a:r>
            <a:endParaRPr lang="en-US" sz="1400" dirty="0"/>
          </a:p>
        </p:txBody>
      </p:sp>
      <p:cxnSp>
        <p:nvCxnSpPr>
          <p:cNvPr id="50" name="Straight Arrow Connector 49"/>
          <p:cNvCxnSpPr/>
          <p:nvPr/>
        </p:nvCxnSpPr>
        <p:spPr>
          <a:xfrm flipH="1">
            <a:off x="3398078" y="2748835"/>
            <a:ext cx="640523"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41"/>
          <p:cNvSpPr/>
          <p:nvPr/>
        </p:nvSpPr>
        <p:spPr>
          <a:xfrm rot="5400000">
            <a:off x="3427170" y="351150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8" name="Rounded Rectangle 9"/>
          <p:cNvSpPr/>
          <p:nvPr/>
        </p:nvSpPr>
        <p:spPr>
          <a:xfrm>
            <a:off x="3951726"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Curved Connector 52"/>
          <p:cNvCxnSpPr>
            <a:stCxn id="48" idx="3"/>
            <a:endCxn id="15" idx="1"/>
          </p:cNvCxnSpPr>
          <p:nvPr/>
        </p:nvCxnSpPr>
        <p:spPr>
          <a:xfrm>
            <a:off x="1637752" y="2919720"/>
            <a:ext cx="1419539" cy="912645"/>
          </a:xfrm>
          <a:prstGeom prst="curvedConnector3">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1962807" y="2531576"/>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5" idx="0"/>
          </p:cNvCxnSpPr>
          <p:nvPr/>
        </p:nvCxnSpPr>
        <p:spPr>
          <a:xfrm flipV="1">
            <a:off x="3607009" y="2748835"/>
            <a:ext cx="641996"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18" idx="0"/>
            <a:endCxn id="12" idx="2"/>
          </p:cNvCxnSpPr>
          <p:nvPr/>
        </p:nvCxnSpPr>
        <p:spPr>
          <a:xfrm flipV="1">
            <a:off x="4798723" y="2748835"/>
            <a:ext cx="6578"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Teardrop 58"/>
          <p:cNvSpPr/>
          <p:nvPr/>
        </p:nvSpPr>
        <p:spPr>
          <a:xfrm rot="18900000">
            <a:off x="3533625" y="172370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41"/>
          <p:cNvSpPr/>
          <p:nvPr/>
        </p:nvSpPr>
        <p:spPr>
          <a:xfrm rot="5400000">
            <a:off x="4607421" y="351150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1" name="Rounded Rectangle 9"/>
          <p:cNvSpPr/>
          <p:nvPr/>
        </p:nvSpPr>
        <p:spPr>
          <a:xfrm>
            <a:off x="5131977"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droppedImage.png"/>
          <p:cNvPicPr/>
          <p:nvPr/>
        </p:nvPicPr>
        <p:blipFill>
          <a:blip r:embed="rId3">
            <a:extLst/>
          </a:blip>
          <a:srcRect l="3267" t="13725" r="13071" b="40958"/>
          <a:stretch>
            <a:fillRect/>
          </a:stretch>
        </p:blipFill>
        <p:spPr>
          <a:xfrm>
            <a:off x="7258209" y="3374782"/>
            <a:ext cx="1094173" cy="592677"/>
          </a:xfrm>
          <a:prstGeom prst="rect">
            <a:avLst/>
          </a:prstGeom>
          <a:ln w="3175">
            <a:miter lim="400000"/>
          </a:ln>
          <a:effectLst>
            <a:outerShdw blurRad="127000" dist="76200" dir="2700000" rotWithShape="0">
              <a:srgbClr val="000000">
                <a:alpha val="75000"/>
              </a:srgbClr>
            </a:outerShdw>
          </a:effectLst>
        </p:spPr>
      </p:pic>
      <p:sp>
        <p:nvSpPr>
          <p:cNvPr id="43" name="Shape 356"/>
          <p:cNvSpPr/>
          <p:nvPr/>
        </p:nvSpPr>
        <p:spPr>
          <a:xfrm>
            <a:off x="7461985" y="3903961"/>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17572456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up)">
                                      <p:cBhvr>
                                        <p:cTn id="12" dur="500"/>
                                        <p:tgtEl>
                                          <p:spTgt spid="5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par>
                          <p:cTn id="17" fill="hold">
                            <p:stCondLst>
                              <p:cond delay="1000"/>
                            </p:stCondLst>
                            <p:childTnLst>
                              <p:par>
                                <p:cTn id="18" presetID="42" presetClass="path" presetSubtype="0" accel="50000" decel="50000" fill="hold" grpId="0" nodeType="afterEffect">
                                  <p:stCondLst>
                                    <p:cond delay="0"/>
                                  </p:stCondLst>
                                  <p:childTnLst>
                                    <p:animMotion origin="layout" path="M -1.66667E-6 -2.00864E-6 L -0.00087 0.43413 " pathEditMode="relative" rAng="0" ptsTypes="AA">
                                      <p:cBhvr>
                                        <p:cTn id="19" dur="2000" fill="hold"/>
                                        <p:tgtEl>
                                          <p:spTgt spid="26"/>
                                        </p:tgtEl>
                                        <p:attrNameLst>
                                          <p:attrName>ppt_x</p:attrName>
                                          <p:attrName>ppt_y</p:attrName>
                                        </p:attrNameLst>
                                      </p:cBhvr>
                                      <p:rCtr x="-52" y="21691"/>
                                    </p:animMotion>
                                  </p:childTnLst>
                                </p:cTn>
                              </p:par>
                            </p:childTnLst>
                          </p:cTn>
                        </p:par>
                        <p:par>
                          <p:cTn id="20" fill="hold">
                            <p:stCondLst>
                              <p:cond delay="3000"/>
                            </p:stCondLst>
                            <p:childTnLst>
                              <p:par>
                                <p:cTn id="21" presetID="16" presetClass="entr" presetSubtype="21"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barn(inVertical)">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ipe(down)">
                                      <p:cBhvr>
                                        <p:cTn id="28" dur="500"/>
                                        <p:tgtEl>
                                          <p:spTgt spid="56"/>
                                        </p:tgtEl>
                                      </p:cBhvr>
                                    </p:animEffect>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wipe(right)">
                                      <p:cBhvr>
                                        <p:cTn id="32" dur="500"/>
                                        <p:tgtEl>
                                          <p:spTgt spid="5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wipe(left)">
                                      <p:cBhvr>
                                        <p:cTn id="37" dur="500"/>
                                        <p:tgtEl>
                                          <p:spTgt spid="48"/>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wipe(left)">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53"/>
                                        </p:tgtEl>
                                      </p:cBhvr>
                                    </p:animEffect>
                                    <p:set>
                                      <p:cBhvr>
                                        <p:cTn id="46" dur="1" fill="hold">
                                          <p:stCondLst>
                                            <p:cond delay="499"/>
                                          </p:stCondLst>
                                        </p:cTn>
                                        <p:tgtEl>
                                          <p:spTgt spid="53"/>
                                        </p:tgtEl>
                                        <p:attrNameLst>
                                          <p:attrName>style.visibility</p:attrName>
                                        </p:attrNameLst>
                                      </p:cBhvr>
                                      <p:to>
                                        <p:strVal val="hidden"/>
                                      </p:to>
                                    </p:se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fade">
                                      <p:cBhvr>
                                        <p:cTn id="50" dur="500"/>
                                        <p:tgtEl>
                                          <p:spTgt spid="60"/>
                                        </p:tgtEl>
                                      </p:cBhvr>
                                    </p:animEffect>
                                  </p:childTnLst>
                                </p:cTn>
                              </p:par>
                            </p:childTnLst>
                          </p:cTn>
                        </p:par>
                        <p:par>
                          <p:cTn id="51" fill="hold">
                            <p:stCondLst>
                              <p:cond delay="1000"/>
                            </p:stCondLst>
                            <p:childTnLst>
                              <p:par>
                                <p:cTn id="52" presetID="42" presetClass="path" presetSubtype="0" accel="50000" decel="50000" fill="hold" grpId="0" nodeType="afterEffect">
                                  <p:stCondLst>
                                    <p:cond delay="0"/>
                                  </p:stCondLst>
                                  <p:childTnLst>
                                    <p:animMotion origin="layout" path="M -1.66667E-6 -2.00864E-6 L 0.12674 0.43228 " pathEditMode="relative" rAng="0" ptsTypes="AA">
                                      <p:cBhvr>
                                        <p:cTn id="53" dur="2000" fill="hold"/>
                                        <p:tgtEl>
                                          <p:spTgt spid="59"/>
                                        </p:tgtEl>
                                        <p:attrNameLst>
                                          <p:attrName>ppt_x</p:attrName>
                                          <p:attrName>ppt_y</p:attrName>
                                        </p:attrNameLst>
                                      </p:cBhvr>
                                      <p:rCtr x="6337" y="21598"/>
                                    </p:animMotion>
                                  </p:childTnLst>
                                </p:cTn>
                              </p:par>
                            </p:childTnLst>
                          </p:cTn>
                        </p:par>
                        <p:par>
                          <p:cTn id="54" fill="hold">
                            <p:stCondLst>
                              <p:cond delay="3000"/>
                            </p:stCondLst>
                            <p:childTnLst>
                              <p:par>
                                <p:cTn id="55" presetID="16" presetClass="entr" presetSubtype="21" fill="hold" grpId="0" nodeType="afterEffect">
                                  <p:stCondLst>
                                    <p:cond delay="0"/>
                                  </p:stCondLst>
                                  <p:childTnLst>
                                    <p:set>
                                      <p:cBhvr>
                                        <p:cTn id="56" dur="1" fill="hold">
                                          <p:stCondLst>
                                            <p:cond delay="0"/>
                                          </p:stCondLst>
                                        </p:cTn>
                                        <p:tgtEl>
                                          <p:spTgt spid="61"/>
                                        </p:tgtEl>
                                        <p:attrNameLst>
                                          <p:attrName>style.visibility</p:attrName>
                                        </p:attrNameLst>
                                      </p:cBhvr>
                                      <p:to>
                                        <p:strVal val="visible"/>
                                      </p:to>
                                    </p:set>
                                    <p:animEffect transition="in" filter="barn(inVertical)">
                                      <p:cBhvr>
                                        <p:cTn id="57" dur="500"/>
                                        <p:tgtEl>
                                          <p:spTgt spid="61"/>
                                        </p:tgtEl>
                                      </p:cBhvr>
                                    </p:animEffect>
                                  </p:childTnLst>
                                </p:cTn>
                              </p:par>
                            </p:childTnLst>
                          </p:cTn>
                        </p:par>
                        <p:par>
                          <p:cTn id="58" fill="hold">
                            <p:stCondLst>
                              <p:cond delay="3500"/>
                            </p:stCondLst>
                            <p:childTnLst>
                              <p:par>
                                <p:cTn id="59" presetID="22" presetClass="entr" presetSubtype="4" fill="hold" nodeType="after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wipe(down)">
                                      <p:cBhvr>
                                        <p:cTn id="61" dur="500"/>
                                        <p:tgtEl>
                                          <p:spTgt spid="58"/>
                                        </p:tgtEl>
                                      </p:cBhvr>
                                    </p:animEffect>
                                  </p:childTnLst>
                                </p:cTn>
                              </p:par>
                            </p:childTnLst>
                          </p:cTn>
                        </p:par>
                        <p:par>
                          <p:cTn id="62" fill="hold">
                            <p:stCondLst>
                              <p:cond delay="4000"/>
                            </p:stCondLst>
                            <p:childTnLst>
                              <p:par>
                                <p:cTn id="63" presetID="22" presetClass="entr" presetSubtype="2" fill="hold" nodeType="after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wipe(right)">
                                      <p:cBhvr>
                                        <p:cTn id="6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8" grpId="0" animBg="1"/>
      <p:bldP spid="27" grpId="0" animBg="1"/>
      <p:bldP spid="28" grpId="0" animBg="1"/>
      <p:bldP spid="59" grpId="0" animBg="1"/>
      <p:bldP spid="60" grpId="0" animBg="1"/>
      <p:bldP spid="6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269875" y="1190626"/>
            <a:ext cx="3254375" cy="2540000"/>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565150" y="2095500"/>
            <a:ext cx="2635250" cy="698500"/>
          </a:xfrm>
          <a:prstGeom prst="roundRect">
            <a:avLst/>
          </a:prstGeom>
          <a:solidFill>
            <a:schemeClr val="accent2"/>
          </a:solid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Buildpack brings standard runtime*</a:t>
            </a:r>
            <a:endParaRPr lang="en-US" dirty="0"/>
          </a:p>
        </p:txBody>
      </p:sp>
      <p:sp>
        <p:nvSpPr>
          <p:cNvPr id="5" name="Rounded Rectangle 4"/>
          <p:cNvSpPr/>
          <p:nvPr/>
        </p:nvSpPr>
        <p:spPr>
          <a:xfrm>
            <a:off x="565150" y="2946400"/>
            <a:ext cx="2635250" cy="698500"/>
          </a:xfrm>
          <a:prstGeom prst="roundRect">
            <a:avLst/>
          </a:prstGeom>
          <a:solidFill>
            <a:schemeClr val="accent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System stack brings fixed OS container image</a:t>
            </a:r>
            <a:endParaRPr lang="en-US" sz="1600" dirty="0"/>
          </a:p>
        </p:txBody>
      </p:sp>
      <p:sp>
        <p:nvSpPr>
          <p:cNvPr id="6" name="Rounded Rectangle 5"/>
          <p:cNvSpPr/>
          <p:nvPr/>
        </p:nvSpPr>
        <p:spPr>
          <a:xfrm>
            <a:off x="565150" y="12636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Developer brings customized app</a:t>
            </a:r>
            <a:endParaRPr lang="en-US" dirty="0"/>
          </a:p>
        </p:txBody>
      </p:sp>
      <p:sp>
        <p:nvSpPr>
          <p:cNvPr id="7" name="Rounded Rectangle 6"/>
          <p:cNvSpPr/>
          <p:nvPr/>
        </p:nvSpPr>
        <p:spPr>
          <a:xfrm>
            <a:off x="5870575" y="21209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Developer brings runtime </a:t>
            </a:r>
            <a:r>
              <a:rPr lang="en-US" dirty="0" err="1" smtClean="0"/>
              <a:t>docker</a:t>
            </a:r>
            <a:r>
              <a:rPr lang="en-US" dirty="0" smtClean="0"/>
              <a:t> image</a:t>
            </a:r>
            <a:endParaRPr lang="en-US" dirty="0"/>
          </a:p>
        </p:txBody>
      </p:sp>
      <p:sp>
        <p:nvSpPr>
          <p:cNvPr id="8" name="Rounded Rectangle 7"/>
          <p:cNvSpPr/>
          <p:nvPr/>
        </p:nvSpPr>
        <p:spPr>
          <a:xfrm>
            <a:off x="5870575" y="29718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Developer brings Docker OS image</a:t>
            </a:r>
            <a:endParaRPr lang="en-US" dirty="0"/>
          </a:p>
        </p:txBody>
      </p:sp>
      <p:sp>
        <p:nvSpPr>
          <p:cNvPr id="9" name="Rounded Rectangle 8"/>
          <p:cNvSpPr/>
          <p:nvPr/>
        </p:nvSpPr>
        <p:spPr>
          <a:xfrm>
            <a:off x="5870575" y="12890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Developer brings customized app</a:t>
            </a:r>
            <a:endParaRPr lang="en-US" dirty="0"/>
          </a:p>
        </p:txBody>
      </p:sp>
      <p:sp>
        <p:nvSpPr>
          <p:cNvPr id="10" name="TextBox 9"/>
          <p:cNvSpPr txBox="1"/>
          <p:nvPr/>
        </p:nvSpPr>
        <p:spPr>
          <a:xfrm>
            <a:off x="1236033" y="727406"/>
            <a:ext cx="1300356" cy="400110"/>
          </a:xfrm>
          <a:prstGeom prst="rect">
            <a:avLst/>
          </a:prstGeom>
          <a:noFill/>
        </p:spPr>
        <p:txBody>
          <a:bodyPr wrap="none" rtlCol="0">
            <a:spAutoFit/>
          </a:bodyPr>
          <a:lstStyle/>
          <a:p>
            <a:pPr algn="ctr"/>
            <a:r>
              <a:rPr lang="en-US" sz="2000" dirty="0" smtClean="0">
                <a:solidFill>
                  <a:schemeClr val="bg1"/>
                </a:solidFill>
              </a:rPr>
              <a:t>Buildpack</a:t>
            </a:r>
            <a:endParaRPr lang="en-US" sz="2400" dirty="0" smtClean="0">
              <a:solidFill>
                <a:schemeClr val="bg1"/>
              </a:solidFill>
            </a:endParaRPr>
          </a:p>
        </p:txBody>
      </p:sp>
      <p:sp>
        <p:nvSpPr>
          <p:cNvPr id="11" name="TextBox 10"/>
          <p:cNvSpPr txBox="1"/>
          <p:nvPr/>
        </p:nvSpPr>
        <p:spPr>
          <a:xfrm>
            <a:off x="6584160" y="727406"/>
            <a:ext cx="1005403" cy="400110"/>
          </a:xfrm>
          <a:prstGeom prst="rect">
            <a:avLst/>
          </a:prstGeom>
          <a:noFill/>
        </p:spPr>
        <p:txBody>
          <a:bodyPr wrap="none" rtlCol="0">
            <a:spAutoFit/>
          </a:bodyPr>
          <a:lstStyle/>
          <a:p>
            <a:pPr algn="ctr"/>
            <a:r>
              <a:rPr lang="en-US" sz="2000" dirty="0" smtClean="0">
                <a:solidFill>
                  <a:srgbClr val="FFFFFF"/>
                </a:solidFill>
              </a:rPr>
              <a:t>Docker</a:t>
            </a:r>
            <a:endParaRPr lang="en-US" sz="2400" dirty="0" smtClean="0">
              <a:solidFill>
                <a:srgbClr val="FFFFFF"/>
              </a:solidFill>
            </a:endParaRPr>
          </a:p>
        </p:txBody>
      </p:sp>
      <p:sp>
        <p:nvSpPr>
          <p:cNvPr id="12" name="TextBox 11"/>
          <p:cNvSpPr txBox="1"/>
          <p:nvPr/>
        </p:nvSpPr>
        <p:spPr>
          <a:xfrm>
            <a:off x="307809" y="4597399"/>
            <a:ext cx="4026065" cy="369332"/>
          </a:xfrm>
          <a:prstGeom prst="rect">
            <a:avLst/>
          </a:prstGeom>
          <a:noFill/>
        </p:spPr>
        <p:txBody>
          <a:bodyPr wrap="square" rtlCol="0">
            <a:spAutoFit/>
          </a:bodyPr>
          <a:lstStyle/>
          <a:p>
            <a:pPr algn="ctr"/>
            <a:r>
              <a:rPr lang="en-US" dirty="0" smtClean="0">
                <a:solidFill>
                  <a:schemeClr val="bg1"/>
                </a:solidFill>
              </a:rPr>
              <a:t>* </a:t>
            </a:r>
            <a:r>
              <a:rPr lang="en-US" dirty="0" err="1" smtClean="0">
                <a:solidFill>
                  <a:schemeClr val="bg1"/>
                </a:solidFill>
              </a:rPr>
              <a:t>Devs</a:t>
            </a:r>
            <a:r>
              <a:rPr lang="en-US" dirty="0" smtClean="0">
                <a:solidFill>
                  <a:schemeClr val="bg1"/>
                </a:solidFill>
              </a:rPr>
              <a:t> may bring a custom </a:t>
            </a:r>
            <a:r>
              <a:rPr lang="en-US" dirty="0" err="1" smtClean="0">
                <a:solidFill>
                  <a:schemeClr val="bg1"/>
                </a:solidFill>
              </a:rPr>
              <a:t>buildpack</a:t>
            </a:r>
            <a:endParaRPr lang="en-US" dirty="0" smtClean="0">
              <a:solidFill>
                <a:schemeClr val="bg1"/>
              </a:solidFill>
            </a:endParaRPr>
          </a:p>
        </p:txBody>
      </p:sp>
      <p:sp>
        <p:nvSpPr>
          <p:cNvPr id="13" name="Rounded Rectangle 12"/>
          <p:cNvSpPr/>
          <p:nvPr/>
        </p:nvSpPr>
        <p:spPr>
          <a:xfrm>
            <a:off x="558800" y="3781425"/>
            <a:ext cx="2635250" cy="698500"/>
          </a:xfrm>
          <a:prstGeom prst="roundRect">
            <a:avLst/>
          </a:prstGeom>
          <a:solidFill>
            <a:schemeClr val="tx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System brings fixed host OS Kernel</a:t>
            </a:r>
            <a:endParaRPr lang="en-US" dirty="0"/>
          </a:p>
        </p:txBody>
      </p:sp>
      <p:sp>
        <p:nvSpPr>
          <p:cNvPr id="14" name="Rounded Rectangle 13"/>
          <p:cNvSpPr/>
          <p:nvPr/>
        </p:nvSpPr>
        <p:spPr>
          <a:xfrm>
            <a:off x="5870575" y="3806825"/>
            <a:ext cx="2635250" cy="698500"/>
          </a:xfrm>
          <a:prstGeom prst="roundRect">
            <a:avLst/>
          </a:prstGeom>
          <a:solidFill>
            <a:srgbClr val="00685D"/>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System brings fixed host OS Kernel</a:t>
            </a:r>
            <a:endParaRPr lang="en-US" dirty="0"/>
          </a:p>
        </p:txBody>
      </p:sp>
      <p:sp>
        <p:nvSpPr>
          <p:cNvPr id="16" name="Rounded Rectangle 15"/>
          <p:cNvSpPr/>
          <p:nvPr/>
        </p:nvSpPr>
        <p:spPr>
          <a:xfrm>
            <a:off x="5549900" y="1200151"/>
            <a:ext cx="3254375" cy="2540000"/>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3670300" y="3889375"/>
            <a:ext cx="1647825" cy="428625"/>
            <a:chOff x="3670300" y="3952875"/>
            <a:chExt cx="1647825" cy="428625"/>
          </a:xfrm>
        </p:grpSpPr>
        <p:sp>
          <p:nvSpPr>
            <p:cNvPr id="17" name="TextBox 16"/>
            <p:cNvSpPr txBox="1"/>
            <p:nvPr/>
          </p:nvSpPr>
          <p:spPr>
            <a:xfrm>
              <a:off x="3839532" y="3952875"/>
              <a:ext cx="1300356" cy="307777"/>
            </a:xfrm>
            <a:prstGeom prst="rect">
              <a:avLst/>
            </a:prstGeom>
            <a:noFill/>
          </p:spPr>
          <p:txBody>
            <a:bodyPr wrap="none" rtlCol="0">
              <a:spAutoFit/>
            </a:bodyPr>
            <a:lstStyle/>
            <a:p>
              <a:pPr algn="ctr"/>
              <a:r>
                <a:rPr lang="en-US" dirty="0" smtClean="0">
                  <a:solidFill>
                    <a:srgbClr val="FFFFFF"/>
                  </a:solidFill>
                </a:rPr>
                <a:t>App container</a:t>
              </a:r>
            </a:p>
          </p:txBody>
        </p:sp>
        <p:sp>
          <p:nvSpPr>
            <p:cNvPr id="18" name="Rounded Rectangle 17"/>
            <p:cNvSpPr/>
            <p:nvPr/>
          </p:nvSpPr>
          <p:spPr>
            <a:xfrm>
              <a:off x="3670300" y="3971926"/>
              <a:ext cx="1647825" cy="409574"/>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itle 1"/>
          <p:cNvSpPr>
            <a:spLocks noGrp="1"/>
          </p:cNvSpPr>
          <p:nvPr>
            <p:ph type="title"/>
          </p:nvPr>
        </p:nvSpPr>
        <p:spPr>
          <a:xfrm>
            <a:off x="142240" y="185516"/>
            <a:ext cx="8410576" cy="457201"/>
          </a:xfrm>
        </p:spPr>
        <p:txBody>
          <a:bodyPr/>
          <a:lstStyle/>
          <a:p>
            <a:r>
              <a:rPr lang="en-US" sz="2800" dirty="0" smtClean="0">
                <a:solidFill>
                  <a:srgbClr val="2C95DD"/>
                </a:solidFill>
              </a:rPr>
              <a:t>Customize the container experience</a:t>
            </a:r>
            <a:endParaRPr lang="en-US" sz="2800" dirty="0">
              <a:solidFill>
                <a:srgbClr val="2C95DD"/>
              </a:solidFill>
            </a:endParaRPr>
          </a:p>
        </p:txBody>
      </p:sp>
    </p:spTree>
    <p:extLst>
      <p:ext uri="{BB962C8B-B14F-4D97-AF65-F5344CB8AC3E}">
        <p14:creationId xmlns:p14="http://schemas.microsoft.com/office/powerpoint/2010/main" val="717686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Services</a:t>
            </a:r>
          </a:p>
        </p:txBody>
      </p:sp>
    </p:spTree>
    <p:extLst>
      <p:ext uri="{BB962C8B-B14F-4D97-AF65-F5344CB8AC3E}">
        <p14:creationId xmlns:p14="http://schemas.microsoft.com/office/powerpoint/2010/main" val="104770575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2052320" y="894080"/>
            <a:ext cx="3098800" cy="3657600"/>
          </a:xfrm>
          <a:prstGeom prst="rect">
            <a:avLst/>
          </a:prstGeom>
          <a:solidFill>
            <a:schemeClr val="accent1">
              <a:lumMod val="60000"/>
              <a:lumOff val="40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solidFill>
                  <a:srgbClr val="000000"/>
                </a:solidFill>
              </a:rPr>
              <a:t>Data</a:t>
            </a:r>
            <a:endParaRPr lang="en-US" dirty="0" smtClean="0">
              <a:solidFill>
                <a:srgbClr val="000000"/>
              </a:solidFill>
            </a:endParaRPr>
          </a:p>
        </p:txBody>
      </p:sp>
      <p:sp>
        <p:nvSpPr>
          <p:cNvPr id="2" name="Title 1"/>
          <p:cNvSpPr>
            <a:spLocks noGrp="1"/>
          </p:cNvSpPr>
          <p:nvPr>
            <p:ph type="title"/>
          </p:nvPr>
        </p:nvSpPr>
        <p:spPr>
          <a:xfrm>
            <a:off x="142240" y="185516"/>
            <a:ext cx="8410576" cy="457201"/>
          </a:xfrm>
        </p:spPr>
        <p:txBody>
          <a:bodyPr/>
          <a:lstStyle/>
          <a:p>
            <a:r>
              <a:rPr lang="en-US" sz="2800" dirty="0">
                <a:solidFill>
                  <a:srgbClr val="2C95DD"/>
                </a:solidFill>
              </a:rPr>
              <a:t>Pivotal</a:t>
            </a:r>
            <a:r>
              <a:rPr lang="en-US" sz="2800" dirty="0" smtClean="0"/>
              <a:t> </a:t>
            </a:r>
            <a:r>
              <a:rPr lang="en-US" sz="2800" dirty="0">
                <a:solidFill>
                  <a:srgbClr val="2C95DD"/>
                </a:solidFill>
              </a:rPr>
              <a:t>Cloud Foundry Services</a:t>
            </a:r>
          </a:p>
        </p:txBody>
      </p:sp>
      <p:sp>
        <p:nvSpPr>
          <p:cNvPr id="3" name="Rectangle 2"/>
          <p:cNvSpPr/>
          <p:nvPr/>
        </p:nvSpPr>
        <p:spPr>
          <a:xfrm>
            <a:off x="142240" y="894080"/>
            <a:ext cx="1869440" cy="3657600"/>
          </a:xfrm>
          <a:prstGeom prst="rect">
            <a:avLst/>
          </a:prstGeom>
          <a:solidFill>
            <a:schemeClr val="accent1">
              <a:lumMod val="60000"/>
              <a:lumOff val="40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solidFill>
                  <a:schemeClr val="tx2"/>
                </a:solidFill>
              </a:rPr>
              <a:t>Mobile</a:t>
            </a:r>
            <a:endParaRPr lang="en-US" dirty="0" smtClean="0">
              <a:solidFill>
                <a:schemeClr val="tx2"/>
              </a:solidFill>
            </a:endParaRPr>
          </a:p>
        </p:txBody>
      </p:sp>
      <p:sp>
        <p:nvSpPr>
          <p:cNvPr id="5" name="Rectangle 4"/>
          <p:cNvSpPr/>
          <p:nvPr/>
        </p:nvSpPr>
        <p:spPr>
          <a:xfrm>
            <a:off x="5191760" y="894080"/>
            <a:ext cx="1879600" cy="3647440"/>
          </a:xfrm>
          <a:prstGeom prst="rect">
            <a:avLst/>
          </a:prstGeom>
          <a:solidFill>
            <a:schemeClr val="accent1">
              <a:lumMod val="60000"/>
              <a:lumOff val="40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solidFill>
                  <a:srgbClr val="000000"/>
                </a:solidFill>
              </a:rPr>
              <a:t>Other</a:t>
            </a:r>
          </a:p>
          <a:p>
            <a:pPr algn="ctr"/>
            <a:endParaRPr lang="en-US" dirty="0"/>
          </a:p>
        </p:txBody>
      </p:sp>
      <p:sp>
        <p:nvSpPr>
          <p:cNvPr id="6" name="Rectangle 5"/>
          <p:cNvSpPr/>
          <p:nvPr/>
        </p:nvSpPr>
        <p:spPr>
          <a:xfrm>
            <a:off x="7122160" y="894080"/>
            <a:ext cx="1889760" cy="3637280"/>
          </a:xfrm>
          <a:prstGeom prst="rect">
            <a:avLst/>
          </a:prstGeom>
          <a:solidFill>
            <a:schemeClr val="accent1">
              <a:lumMod val="60000"/>
              <a:lumOff val="40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solidFill>
                  <a:srgbClr val="000000"/>
                </a:solidFill>
              </a:rPr>
              <a:t>Spring Cloud</a:t>
            </a:r>
          </a:p>
          <a:p>
            <a:pPr algn="ctr"/>
            <a:endParaRPr lang="en-US" dirty="0"/>
          </a:p>
        </p:txBody>
      </p:sp>
      <p:pic>
        <p:nvPicPr>
          <p:cNvPr id="18" name="Picture 17" descr="icon_apigateway_cf@2x.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5280" y="1625600"/>
            <a:ext cx="640080" cy="640080"/>
          </a:xfrm>
          <a:prstGeom prst="rect">
            <a:avLst/>
          </a:prstGeom>
        </p:spPr>
      </p:pic>
      <p:pic>
        <p:nvPicPr>
          <p:cNvPr id="19" name="Picture 18" descr="icon_cloudbees_cf@2x.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84800" y="2346960"/>
            <a:ext cx="640080" cy="640080"/>
          </a:xfrm>
          <a:prstGeom prst="rect">
            <a:avLst/>
          </a:prstGeom>
        </p:spPr>
      </p:pic>
      <p:pic>
        <p:nvPicPr>
          <p:cNvPr id="20" name="Picture 19" descr="icon_datastaxenterprise_cf@2x.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535680" y="1625600"/>
            <a:ext cx="640080" cy="640080"/>
          </a:xfrm>
          <a:prstGeom prst="rect">
            <a:avLst/>
          </a:prstGeom>
        </p:spPr>
      </p:pic>
      <p:pic>
        <p:nvPicPr>
          <p:cNvPr id="21" name="Picture 20" descr="icon_datasync_cf@2x.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35280" y="3097828"/>
            <a:ext cx="640080" cy="640080"/>
          </a:xfrm>
          <a:prstGeom prst="rect">
            <a:avLst/>
          </a:prstGeom>
        </p:spPr>
      </p:pic>
      <p:pic>
        <p:nvPicPr>
          <p:cNvPr id="22" name="Picture 21" descr="icon_gemfire_cf@2x.png"/>
          <p:cNvPicPr>
            <a:picLocks noChangeAspect="1"/>
          </p:cNvPicPr>
          <p:nvPr/>
        </p:nvPicPr>
        <p:blipFill>
          <a:blip r:embed="rId7" cstate="screen">
            <a:alphaModFix amt="47000"/>
            <a:extLst>
              <a:ext uri="{28A0092B-C50C-407E-A947-70E740481C1C}">
                <a14:useLocalDpi xmlns:a14="http://schemas.microsoft.com/office/drawing/2010/main"/>
              </a:ext>
            </a:extLst>
          </a:blip>
          <a:stretch>
            <a:fillRect/>
          </a:stretch>
        </p:blipFill>
        <p:spPr>
          <a:xfrm>
            <a:off x="3535680" y="2346960"/>
            <a:ext cx="640080" cy="640080"/>
          </a:xfrm>
          <a:prstGeom prst="rect">
            <a:avLst/>
          </a:prstGeom>
        </p:spPr>
      </p:pic>
      <p:pic>
        <p:nvPicPr>
          <p:cNvPr id="23" name="Picture 22" descr="icon_pushnotification_cf@2x.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35281" y="2357121"/>
            <a:ext cx="640079" cy="640079"/>
          </a:xfrm>
          <a:prstGeom prst="rect">
            <a:avLst/>
          </a:prstGeom>
        </p:spPr>
      </p:pic>
      <p:pic>
        <p:nvPicPr>
          <p:cNvPr id="24" name="Picture 23" descr="icon_rabbitmq_cf@2x.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387340" y="1617980"/>
            <a:ext cx="637540" cy="637540"/>
          </a:xfrm>
          <a:prstGeom prst="rect">
            <a:avLst/>
          </a:prstGeom>
        </p:spPr>
      </p:pic>
      <p:pic>
        <p:nvPicPr>
          <p:cNvPr id="25" name="Picture 24" descr="icon_redis_cf@2x.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135674" y="1628762"/>
            <a:ext cx="638006" cy="638006"/>
          </a:xfrm>
          <a:prstGeom prst="rect">
            <a:avLst/>
          </a:prstGeom>
        </p:spPr>
      </p:pic>
      <p:pic>
        <p:nvPicPr>
          <p:cNvPr id="26" name="Picture 25" descr="icon_springxd_cf@2x.png"/>
          <p:cNvPicPr>
            <a:picLocks noChangeAspect="1"/>
          </p:cNvPicPr>
          <p:nvPr/>
        </p:nvPicPr>
        <p:blipFill>
          <a:blip r:embed="rId11" cstate="screen">
            <a:alphaModFix/>
            <a:extLst>
              <a:ext uri="{28A0092B-C50C-407E-A947-70E740481C1C}">
                <a14:useLocalDpi xmlns:a14="http://schemas.microsoft.com/office/drawing/2010/main"/>
              </a:ext>
            </a:extLst>
          </a:blip>
          <a:stretch>
            <a:fillRect/>
          </a:stretch>
        </p:blipFill>
        <p:spPr>
          <a:xfrm>
            <a:off x="5384800" y="3088640"/>
            <a:ext cx="640080" cy="640080"/>
          </a:xfrm>
          <a:prstGeom prst="rect">
            <a:avLst/>
          </a:prstGeom>
        </p:spPr>
      </p:pic>
      <p:pic>
        <p:nvPicPr>
          <p:cNvPr id="27" name="Picture 26"/>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35280" y="3835400"/>
            <a:ext cx="635000" cy="635000"/>
          </a:xfrm>
          <a:prstGeom prst="rect">
            <a:avLst/>
          </a:prstGeom>
        </p:spPr>
      </p:pic>
      <p:pic>
        <p:nvPicPr>
          <p:cNvPr id="28" name="Picture 2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133898" y="2352040"/>
            <a:ext cx="639782" cy="639782"/>
          </a:xfrm>
          <a:prstGeom prst="rect">
            <a:avLst/>
          </a:prstGeom>
        </p:spPr>
      </p:pic>
      <p:pic>
        <p:nvPicPr>
          <p:cNvPr id="29" name="Picture 28"/>
          <p:cNvPicPr>
            <a:picLocks noChangeAspect="1"/>
          </p:cNvPicPr>
          <p:nvPr/>
        </p:nvPicPr>
        <p:blipFill>
          <a:blip r:embed="rId14" cstate="screen">
            <a:alphaModFix/>
            <a:extLst>
              <a:ext uri="{28A0092B-C50C-407E-A947-70E740481C1C}">
                <a14:useLocalDpi xmlns:a14="http://schemas.microsoft.com/office/drawing/2010/main"/>
              </a:ext>
            </a:extLst>
          </a:blip>
          <a:stretch>
            <a:fillRect/>
          </a:stretch>
        </p:blipFill>
        <p:spPr>
          <a:xfrm>
            <a:off x="5384800" y="3830320"/>
            <a:ext cx="635000" cy="635000"/>
          </a:xfrm>
          <a:prstGeom prst="rect">
            <a:avLst/>
          </a:prstGeom>
        </p:spPr>
      </p:pic>
      <p:pic>
        <p:nvPicPr>
          <p:cNvPr id="31" name="Picture 30"/>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133600" y="3098800"/>
            <a:ext cx="640080" cy="640080"/>
          </a:xfrm>
          <a:prstGeom prst="rect">
            <a:avLst/>
          </a:prstGeom>
        </p:spPr>
      </p:pic>
      <p:pic>
        <p:nvPicPr>
          <p:cNvPr id="8" name="Picture 7" descr="icon_mongodb_cf@2x.pn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535680" y="3799840"/>
            <a:ext cx="640080" cy="640080"/>
          </a:xfrm>
          <a:prstGeom prst="rect">
            <a:avLst/>
          </a:prstGeom>
        </p:spPr>
      </p:pic>
      <p:pic>
        <p:nvPicPr>
          <p:cNvPr id="9" name="Picture 8" descr="icon_node4j_cf@2x.png"/>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2133600" y="3799840"/>
            <a:ext cx="640080" cy="640080"/>
          </a:xfrm>
          <a:prstGeom prst="rect">
            <a:avLst/>
          </a:prstGeom>
        </p:spPr>
      </p:pic>
      <p:pic>
        <p:nvPicPr>
          <p:cNvPr id="35" name="pasted-image.png"/>
          <p:cNvPicPr/>
          <p:nvPr/>
        </p:nvPicPr>
        <p:blipFill>
          <a:blip r:embed="rId18" cstate="screen">
            <a:extLst>
              <a:ext uri="{28A0092B-C50C-407E-A947-70E740481C1C}">
                <a14:useLocalDpi xmlns:a14="http://schemas.microsoft.com/office/drawing/2010/main"/>
              </a:ext>
            </a:extLst>
          </a:blip>
          <a:stretch>
            <a:fillRect/>
          </a:stretch>
        </p:blipFill>
        <p:spPr>
          <a:xfrm>
            <a:off x="7327059" y="1614831"/>
            <a:ext cx="640689" cy="640690"/>
          </a:xfrm>
          <a:prstGeom prst="rect">
            <a:avLst/>
          </a:prstGeom>
          <a:ln w="12700" cap="flat">
            <a:noFill/>
            <a:miter lim="400000"/>
          </a:ln>
          <a:effectLst/>
        </p:spPr>
      </p:pic>
      <p:pic>
        <p:nvPicPr>
          <p:cNvPr id="36" name="pasted-image.png"/>
          <p:cNvPicPr/>
          <p:nvPr/>
        </p:nvPicPr>
        <p:blipFill>
          <a:blip r:embed="rId19" cstate="screen">
            <a:extLst>
              <a:ext uri="{28A0092B-C50C-407E-A947-70E740481C1C}">
                <a14:useLocalDpi xmlns:a14="http://schemas.microsoft.com/office/drawing/2010/main"/>
              </a:ext>
            </a:extLst>
          </a:blip>
          <a:stretch>
            <a:fillRect/>
          </a:stretch>
        </p:blipFill>
        <p:spPr>
          <a:xfrm>
            <a:off x="7331951" y="2343467"/>
            <a:ext cx="633413" cy="633413"/>
          </a:xfrm>
          <a:prstGeom prst="rect">
            <a:avLst/>
          </a:prstGeom>
          <a:ln w="12700" cap="flat">
            <a:noFill/>
            <a:miter lim="400000"/>
          </a:ln>
          <a:effectLst/>
        </p:spPr>
      </p:pic>
      <p:pic>
        <p:nvPicPr>
          <p:cNvPr id="37" name="pasted-image.png"/>
          <p:cNvPicPr/>
          <p:nvPr/>
        </p:nvPicPr>
        <p:blipFill>
          <a:blip r:embed="rId20" cstate="screen">
            <a:extLst>
              <a:ext uri="{28A0092B-C50C-407E-A947-70E740481C1C}">
                <a14:useLocalDpi xmlns:a14="http://schemas.microsoft.com/office/drawing/2010/main"/>
              </a:ext>
            </a:extLst>
          </a:blip>
          <a:stretch>
            <a:fillRect/>
          </a:stretch>
        </p:blipFill>
        <p:spPr>
          <a:xfrm>
            <a:off x="7334131" y="3085163"/>
            <a:ext cx="633398" cy="633397"/>
          </a:xfrm>
          <a:prstGeom prst="rect">
            <a:avLst/>
          </a:prstGeom>
          <a:ln w="12700" cap="flat">
            <a:noFill/>
            <a:miter lim="400000"/>
          </a:ln>
          <a:effectLst/>
        </p:spPr>
      </p:pic>
      <p:pic>
        <p:nvPicPr>
          <p:cNvPr id="10" name="Picture 9" descr="icon_pivotalhd_cf@2x.png"/>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3535680" y="3098800"/>
            <a:ext cx="632460" cy="632460"/>
          </a:xfrm>
          <a:prstGeom prst="rect">
            <a:avLst/>
          </a:prstGeom>
        </p:spPr>
      </p:pic>
      <p:sp>
        <p:nvSpPr>
          <p:cNvPr id="11" name="TextBox 10"/>
          <p:cNvSpPr txBox="1"/>
          <p:nvPr/>
        </p:nvSpPr>
        <p:spPr>
          <a:xfrm>
            <a:off x="985519" y="1625600"/>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API Gateway</a:t>
            </a:r>
          </a:p>
        </p:txBody>
      </p:sp>
      <p:sp>
        <p:nvSpPr>
          <p:cNvPr id="38" name="TextBox 37"/>
          <p:cNvSpPr txBox="1"/>
          <p:nvPr/>
        </p:nvSpPr>
        <p:spPr>
          <a:xfrm>
            <a:off x="975359" y="2336800"/>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Push Notification</a:t>
            </a:r>
          </a:p>
        </p:txBody>
      </p:sp>
      <p:sp>
        <p:nvSpPr>
          <p:cNvPr id="39" name="TextBox 38"/>
          <p:cNvSpPr txBox="1"/>
          <p:nvPr/>
        </p:nvSpPr>
        <p:spPr>
          <a:xfrm>
            <a:off x="985519" y="3108960"/>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Data Sync</a:t>
            </a:r>
          </a:p>
        </p:txBody>
      </p:sp>
      <p:sp>
        <p:nvSpPr>
          <p:cNvPr id="40" name="TextBox 39"/>
          <p:cNvSpPr txBox="1"/>
          <p:nvPr/>
        </p:nvSpPr>
        <p:spPr>
          <a:xfrm>
            <a:off x="985519" y="3840480"/>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App Distribution</a:t>
            </a:r>
          </a:p>
        </p:txBody>
      </p:sp>
      <p:sp>
        <p:nvSpPr>
          <p:cNvPr id="41" name="TextBox 40"/>
          <p:cNvSpPr txBox="1"/>
          <p:nvPr/>
        </p:nvSpPr>
        <p:spPr>
          <a:xfrm>
            <a:off x="6082096" y="1759284"/>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RabbitMQ</a:t>
            </a:r>
            <a:endParaRPr lang="en-US" sz="1200" dirty="0" smtClean="0">
              <a:solidFill>
                <a:schemeClr val="bg2"/>
              </a:solidFill>
              <a:latin typeface="FreightSans Pro Medium"/>
              <a:cs typeface="FreightSans Pro Medium"/>
            </a:endParaRPr>
          </a:p>
        </p:txBody>
      </p:sp>
      <p:sp>
        <p:nvSpPr>
          <p:cNvPr id="42" name="TextBox 41"/>
          <p:cNvSpPr txBox="1"/>
          <p:nvPr/>
        </p:nvSpPr>
        <p:spPr>
          <a:xfrm>
            <a:off x="6045199" y="2336800"/>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Jenkins Enterprise</a:t>
            </a:r>
          </a:p>
        </p:txBody>
      </p:sp>
      <p:sp>
        <p:nvSpPr>
          <p:cNvPr id="43" name="TextBox 42"/>
          <p:cNvSpPr txBox="1"/>
          <p:nvPr/>
        </p:nvSpPr>
        <p:spPr>
          <a:xfrm>
            <a:off x="6055359" y="3256012"/>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Spring XD</a:t>
            </a:r>
          </a:p>
        </p:txBody>
      </p:sp>
      <p:sp>
        <p:nvSpPr>
          <p:cNvPr id="44" name="TextBox 43"/>
          <p:cNvSpPr txBox="1"/>
          <p:nvPr/>
        </p:nvSpPr>
        <p:spPr>
          <a:xfrm>
            <a:off x="6055359" y="3840480"/>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Single Sign-on</a:t>
            </a:r>
          </a:p>
        </p:txBody>
      </p:sp>
      <p:sp>
        <p:nvSpPr>
          <p:cNvPr id="45" name="TextBox 44"/>
          <p:cNvSpPr txBox="1"/>
          <p:nvPr/>
        </p:nvSpPr>
        <p:spPr>
          <a:xfrm>
            <a:off x="8006079" y="1712227"/>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Config</a:t>
            </a:r>
            <a:r>
              <a:rPr lang="en-US" sz="1200" dirty="0" smtClean="0">
                <a:solidFill>
                  <a:schemeClr val="bg2"/>
                </a:solidFill>
                <a:latin typeface="FreightSans Pro Medium"/>
                <a:cs typeface="FreightSans Pro Medium"/>
              </a:rPr>
              <a:t> Server</a:t>
            </a:r>
          </a:p>
        </p:txBody>
      </p:sp>
      <p:sp>
        <p:nvSpPr>
          <p:cNvPr id="46" name="TextBox 45"/>
          <p:cNvSpPr txBox="1"/>
          <p:nvPr/>
        </p:nvSpPr>
        <p:spPr>
          <a:xfrm>
            <a:off x="8009287" y="243679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Service Directory</a:t>
            </a:r>
          </a:p>
        </p:txBody>
      </p:sp>
      <p:sp>
        <p:nvSpPr>
          <p:cNvPr id="47" name="TextBox 46"/>
          <p:cNvSpPr txBox="1"/>
          <p:nvPr/>
        </p:nvSpPr>
        <p:spPr>
          <a:xfrm>
            <a:off x="8006079" y="3155483"/>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Circuit Breaker</a:t>
            </a:r>
          </a:p>
        </p:txBody>
      </p:sp>
      <p:sp>
        <p:nvSpPr>
          <p:cNvPr id="49" name="TextBox 48"/>
          <p:cNvSpPr txBox="1"/>
          <p:nvPr/>
        </p:nvSpPr>
        <p:spPr>
          <a:xfrm>
            <a:off x="4185919" y="162560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DataStax</a:t>
            </a:r>
            <a:r>
              <a:rPr lang="en-US" sz="1200" dirty="0" smtClean="0">
                <a:solidFill>
                  <a:schemeClr val="bg2"/>
                </a:solidFill>
                <a:latin typeface="FreightSans Pro Medium"/>
                <a:cs typeface="FreightSans Pro Medium"/>
              </a:rPr>
              <a:t> Cassandra</a:t>
            </a:r>
          </a:p>
        </p:txBody>
      </p:sp>
      <p:sp>
        <p:nvSpPr>
          <p:cNvPr id="50" name="TextBox 49"/>
          <p:cNvSpPr txBox="1"/>
          <p:nvPr/>
        </p:nvSpPr>
        <p:spPr>
          <a:xfrm>
            <a:off x="4175759" y="2336800"/>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GemFire</a:t>
            </a:r>
            <a:endParaRPr lang="en-US" sz="1200" dirty="0" smtClean="0">
              <a:solidFill>
                <a:schemeClr val="bg2"/>
              </a:solidFill>
              <a:latin typeface="FreightSans Pro Medium"/>
              <a:cs typeface="FreightSans Pro Medium"/>
            </a:endParaRPr>
          </a:p>
        </p:txBody>
      </p:sp>
      <p:sp>
        <p:nvSpPr>
          <p:cNvPr id="51" name="TextBox 50"/>
          <p:cNvSpPr txBox="1"/>
          <p:nvPr/>
        </p:nvSpPr>
        <p:spPr>
          <a:xfrm>
            <a:off x="4185919" y="3957052"/>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MongoDB</a:t>
            </a:r>
            <a:endParaRPr lang="en-US" sz="1200" dirty="0" smtClean="0">
              <a:solidFill>
                <a:schemeClr val="bg2"/>
              </a:solidFill>
              <a:latin typeface="FreightSans Pro Medium"/>
              <a:cs typeface="FreightSans Pro Medium"/>
            </a:endParaRPr>
          </a:p>
        </p:txBody>
      </p:sp>
      <p:sp>
        <p:nvSpPr>
          <p:cNvPr id="52" name="TextBox 51"/>
          <p:cNvSpPr txBox="1"/>
          <p:nvPr/>
        </p:nvSpPr>
        <p:spPr>
          <a:xfrm>
            <a:off x="4185919" y="3259221"/>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PivotalHD</a:t>
            </a:r>
            <a:endParaRPr lang="en-US" sz="1200" dirty="0" smtClean="0">
              <a:solidFill>
                <a:schemeClr val="bg2"/>
              </a:solidFill>
              <a:latin typeface="FreightSans Pro Medium"/>
              <a:cs typeface="FreightSans Pro Medium"/>
            </a:endParaRPr>
          </a:p>
        </p:txBody>
      </p:sp>
      <p:sp>
        <p:nvSpPr>
          <p:cNvPr id="53" name="TextBox 52"/>
          <p:cNvSpPr txBox="1"/>
          <p:nvPr/>
        </p:nvSpPr>
        <p:spPr>
          <a:xfrm>
            <a:off x="2733039" y="1625600"/>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Redis</a:t>
            </a:r>
            <a:endParaRPr lang="en-US" sz="1200" dirty="0" smtClean="0">
              <a:solidFill>
                <a:schemeClr val="bg2"/>
              </a:solidFill>
              <a:latin typeface="FreightSans Pro Medium"/>
              <a:cs typeface="FreightSans Pro Medium"/>
            </a:endParaRPr>
          </a:p>
        </p:txBody>
      </p:sp>
      <p:sp>
        <p:nvSpPr>
          <p:cNvPr id="54" name="TextBox 53"/>
          <p:cNvSpPr txBox="1"/>
          <p:nvPr/>
        </p:nvSpPr>
        <p:spPr>
          <a:xfrm>
            <a:off x="2722879" y="2336800"/>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MySQL</a:t>
            </a:r>
          </a:p>
        </p:txBody>
      </p:sp>
      <p:sp>
        <p:nvSpPr>
          <p:cNvPr id="55" name="TextBox 54"/>
          <p:cNvSpPr txBox="1"/>
          <p:nvPr/>
        </p:nvSpPr>
        <p:spPr>
          <a:xfrm>
            <a:off x="2733039" y="3957053"/>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Neo4j</a:t>
            </a:r>
          </a:p>
        </p:txBody>
      </p:sp>
      <p:sp>
        <p:nvSpPr>
          <p:cNvPr id="56" name="TextBox 55"/>
          <p:cNvSpPr txBox="1"/>
          <p:nvPr/>
        </p:nvSpPr>
        <p:spPr>
          <a:xfrm>
            <a:off x="2733039" y="3098800"/>
            <a:ext cx="93472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Session state caching</a:t>
            </a:r>
            <a:endParaRPr lang="en-US" sz="1000" dirty="0" smtClean="0">
              <a:solidFill>
                <a:schemeClr val="bg2"/>
              </a:solidFill>
              <a:latin typeface="FreightSans Pro Medium"/>
              <a:cs typeface="FreightSans Pro Medium"/>
            </a:endParaRPr>
          </a:p>
        </p:txBody>
      </p:sp>
    </p:spTree>
    <p:extLst>
      <p:ext uri="{BB962C8B-B14F-4D97-AF65-F5344CB8AC3E}">
        <p14:creationId xmlns:p14="http://schemas.microsoft.com/office/powerpoint/2010/main" val="35642748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Creating</a:t>
            </a:r>
            <a:r>
              <a:rPr lang="en-US" sz="2800" dirty="0"/>
              <a:t> </a:t>
            </a:r>
            <a:r>
              <a:rPr lang="en-US" sz="2800" dirty="0">
                <a:solidFill>
                  <a:srgbClr val="2C95DD"/>
                </a:solidFill>
              </a:rPr>
              <a:t>and Binding a </a:t>
            </a:r>
            <a:r>
              <a:rPr lang="en-US" sz="2800" i="1" dirty="0">
                <a:solidFill>
                  <a:srgbClr val="2C95DD"/>
                </a:solidFill>
              </a:rPr>
              <a:t>Service</a:t>
            </a:r>
          </a:p>
        </p:txBody>
      </p:sp>
      <p:sp>
        <p:nvSpPr>
          <p:cNvPr id="4" name="Rounded Rectangle 3"/>
          <p:cNvSpPr/>
          <p:nvPr/>
        </p:nvSpPr>
        <p:spPr>
          <a:xfrm>
            <a:off x="1981200" y="1276349"/>
            <a:ext cx="5169845"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20"/>
          <p:cNvGrpSpPr/>
          <p:nvPr/>
        </p:nvGrpSpPr>
        <p:grpSpPr>
          <a:xfrm>
            <a:off x="2831917" y="1437660"/>
            <a:ext cx="2590799"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370266"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droppedImage.png"/>
          <p:cNvPicPr/>
          <p:nvPr/>
        </p:nvPicPr>
        <p:blipFill>
          <a:blip r:embed="rId3">
            <a:extLst/>
          </a:blip>
          <a:srcRect l="3267" t="13725" r="13071" b="40958"/>
          <a:stretch>
            <a:fillRect/>
          </a:stretch>
        </p:blipFill>
        <p:spPr>
          <a:xfrm>
            <a:off x="5713042" y="3579366"/>
            <a:ext cx="1094173" cy="592677"/>
          </a:xfrm>
          <a:prstGeom prst="rect">
            <a:avLst/>
          </a:prstGeom>
          <a:ln w="3175">
            <a:miter lim="400000"/>
          </a:ln>
          <a:effectLst>
            <a:outerShdw blurRad="127000" dist="76200" dir="2700000" rotWithShape="0">
              <a:srgbClr val="000000">
                <a:alpha val="75000"/>
              </a:srgbClr>
            </a:outerShdw>
          </a:effectLst>
        </p:spPr>
      </p:pic>
      <p:sp>
        <p:nvSpPr>
          <p:cNvPr id="38" name="Shape 356"/>
          <p:cNvSpPr/>
          <p:nvPr/>
        </p:nvSpPr>
        <p:spPr>
          <a:xfrm>
            <a:off x="5916818" y="4108545"/>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42912131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wipe(left)">
                                      <p:cBhvr>
                                        <p:cTn id="33" dur="500"/>
                                        <p:tgtEl>
                                          <p:spTgt spid="66"/>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childTnLst>
                          </p:cTn>
                        </p:par>
                        <p:par>
                          <p:cTn id="43" fill="hold">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right)">
                                      <p:cBhvr>
                                        <p:cTn id="46" dur="500"/>
                                        <p:tgtEl>
                                          <p:spTgt spid="57"/>
                                        </p:tgtEl>
                                      </p:cBhvr>
                                    </p:animEffect>
                                  </p:childTnLst>
                                </p:cTn>
                              </p:par>
                            </p:childTnLst>
                          </p:cTn>
                        </p:par>
                        <p:par>
                          <p:cTn id="47" fill="hold">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right)">
                                      <p:cBhvr>
                                        <p:cTn id="50" dur="5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down)">
                                      <p:cBhvr>
                                        <p:cTn id="55" dur="500"/>
                                        <p:tgtEl>
                                          <p:spTgt spid="68"/>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right)">
                                      <p:cBhvr>
                                        <p:cTn id="6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H="1">
            <a:off x="145450" y="1521758"/>
            <a:ext cx="8239068" cy="2794095"/>
          </a:xfrm>
          <a:prstGeom prst="rtTriangle">
            <a:avLst/>
          </a:prstGeom>
          <a:solidFill>
            <a:schemeClr val="accent5">
              <a:lumMod val="20000"/>
              <a:lumOff val="80000"/>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sz="2800" dirty="0" smtClean="0">
                <a:solidFill>
                  <a:srgbClr val="2C95DD"/>
                </a:solidFill>
              </a:rPr>
              <a:t>Cloud Native Application Platforms</a:t>
            </a:r>
            <a:endParaRPr lang="en-US" sz="2800" dirty="0">
              <a:solidFill>
                <a:srgbClr val="F27C3A"/>
              </a:solidFill>
            </a:endParaRPr>
          </a:p>
        </p:txBody>
      </p:sp>
      <p:grpSp>
        <p:nvGrpSpPr>
          <p:cNvPr id="6" name="Group 5"/>
          <p:cNvGrpSpPr>
            <a:grpSpLocks noChangeAspect="1"/>
          </p:cNvGrpSpPr>
          <p:nvPr/>
        </p:nvGrpSpPr>
        <p:grpSpPr>
          <a:xfrm>
            <a:off x="458749" y="1341401"/>
            <a:ext cx="2363168" cy="2806605"/>
            <a:chOff x="678262" y="2856832"/>
            <a:chExt cx="2250635" cy="3563942"/>
          </a:xfrm>
        </p:grpSpPr>
        <p:sp>
          <p:nvSpPr>
            <p:cNvPr id="7" name="Rounded Rectangle 6"/>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Traditional IT</a:t>
              </a:r>
            </a:p>
          </p:txBody>
        </p:sp>
        <p:grpSp>
          <p:nvGrpSpPr>
            <p:cNvPr id="8" name="Group 7"/>
            <p:cNvGrpSpPr/>
            <p:nvPr/>
          </p:nvGrpSpPr>
          <p:grpSpPr>
            <a:xfrm>
              <a:off x="1186926" y="3515609"/>
              <a:ext cx="1451282" cy="2873828"/>
              <a:chOff x="637640" y="3495636"/>
              <a:chExt cx="1371600" cy="2873828"/>
            </a:xfrm>
          </p:grpSpPr>
          <p:sp>
            <p:nvSpPr>
              <p:cNvPr id="11" name="Rounded Rectangle 10"/>
              <p:cNvSpPr/>
              <p:nvPr/>
            </p:nvSpPr>
            <p:spPr>
              <a:xfrm>
                <a:off x="637640" y="5781636"/>
                <a:ext cx="1371600" cy="261257"/>
              </a:xfrm>
              <a:prstGeom prst="roundRect">
                <a:avLst/>
              </a:prstGeom>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12" name="Rounded Rectangle 11"/>
              <p:cNvSpPr/>
              <p:nvPr/>
            </p:nvSpPr>
            <p:spPr>
              <a:xfrm>
                <a:off x="637640" y="5455064"/>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13" name="Rounded Rectangle 12"/>
              <p:cNvSpPr/>
              <p:nvPr/>
            </p:nvSpPr>
            <p:spPr>
              <a:xfrm>
                <a:off x="637640" y="6108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14" name="Rounded Rectangle 13"/>
              <p:cNvSpPr/>
              <p:nvPr/>
            </p:nvSpPr>
            <p:spPr>
              <a:xfrm>
                <a:off x="637640" y="4801921"/>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15" name="Rounded Rectangle 14"/>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16" name="Rounded Rectangle 15"/>
              <p:cNvSpPr/>
              <p:nvPr/>
            </p:nvSpPr>
            <p:spPr>
              <a:xfrm>
                <a:off x="637640" y="5128493"/>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17" name="Rounded Rectangle 16"/>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18" name="Rounded Rectangle 17"/>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19" name="Rounded Rectangle 18"/>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9" name="Left Brace 8"/>
            <p:cNvSpPr/>
            <p:nvPr/>
          </p:nvSpPr>
          <p:spPr>
            <a:xfrm>
              <a:off x="988436" y="3456019"/>
              <a:ext cx="198489" cy="2964754"/>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10" name="TextBox 52"/>
            <p:cNvSpPr txBox="1"/>
            <p:nvPr/>
          </p:nvSpPr>
          <p:spPr>
            <a:xfrm>
              <a:off x="678262" y="4238185"/>
              <a:ext cx="381057" cy="138918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bg1"/>
                  </a:solidFill>
                  <a:effectLst/>
                  <a:uLnTx/>
                  <a:uFillTx/>
                  <a:latin typeface="+mj-lt"/>
                  <a:ea typeface="Calibri"/>
                  <a:cs typeface="Calibri"/>
                </a:rPr>
                <a:t>You Manage</a:t>
              </a:r>
              <a:endParaRPr kumimoji="0" lang="en-US" sz="1400" b="0" i="0" u="none" strike="noStrike" kern="1200" cap="none" spc="0" normalizeH="0" baseline="0" noProof="0" dirty="0">
                <a:ln>
                  <a:noFill/>
                </a:ln>
                <a:solidFill>
                  <a:schemeClr val="bg1"/>
                </a:solidFill>
                <a:effectLst/>
                <a:uLnTx/>
                <a:uFillTx/>
                <a:latin typeface="+mj-lt"/>
                <a:ea typeface="Calibri"/>
                <a:cs typeface="Calibri"/>
              </a:endParaRPr>
            </a:p>
          </p:txBody>
        </p:sp>
      </p:grpSp>
      <p:grpSp>
        <p:nvGrpSpPr>
          <p:cNvPr id="20" name="Group 19"/>
          <p:cNvGrpSpPr/>
          <p:nvPr/>
        </p:nvGrpSpPr>
        <p:grpSpPr>
          <a:xfrm>
            <a:off x="2918932" y="1341406"/>
            <a:ext cx="2569995" cy="2830313"/>
            <a:chOff x="2154405" y="2277660"/>
            <a:chExt cx="2569995" cy="3773747"/>
          </a:xfrm>
        </p:grpSpPr>
        <p:sp>
          <p:nvSpPr>
            <p:cNvPr id="21" name="Rounded Rectangle 20"/>
            <p:cNvSpPr/>
            <p:nvPr/>
          </p:nvSpPr>
          <p:spPr>
            <a:xfrm>
              <a:off x="2663719" y="4345508"/>
              <a:ext cx="1523846" cy="274320"/>
            </a:xfrm>
            <a:prstGeom prst="roundRect">
              <a:avLst/>
            </a:prstGeom>
            <a:solidFill>
              <a:srgbClr val="00685D"/>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j-lt"/>
                  <a:ea typeface="Calibri"/>
                  <a:cs typeface="Calibri"/>
                </a:rPr>
                <a:t>O/S</a:t>
              </a:r>
            </a:p>
          </p:txBody>
        </p:sp>
        <p:grpSp>
          <p:nvGrpSpPr>
            <p:cNvPr id="22" name="Group 21"/>
            <p:cNvGrpSpPr>
              <a:grpSpLocks noChangeAspect="1"/>
            </p:cNvGrpSpPr>
            <p:nvPr/>
          </p:nvGrpSpPr>
          <p:grpSpPr>
            <a:xfrm>
              <a:off x="2154405" y="2277660"/>
              <a:ext cx="2354552" cy="3742140"/>
              <a:chOff x="686468" y="2856832"/>
              <a:chExt cx="2242429" cy="3563942"/>
            </a:xfrm>
          </p:grpSpPr>
          <p:sp>
            <p:nvSpPr>
              <p:cNvPr id="25" name="Rounded Rectangle 24"/>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IaaS</a:t>
                </a:r>
              </a:p>
            </p:txBody>
          </p:sp>
          <p:grpSp>
            <p:nvGrpSpPr>
              <p:cNvPr id="26" name="Group 25"/>
              <p:cNvGrpSpPr/>
              <p:nvPr/>
            </p:nvGrpSpPr>
            <p:grpSpPr>
              <a:xfrm>
                <a:off x="1186926" y="3515609"/>
                <a:ext cx="1451282" cy="2873828"/>
                <a:chOff x="637640" y="3495636"/>
                <a:chExt cx="1371600" cy="2873828"/>
              </a:xfrm>
            </p:grpSpPr>
            <p:sp>
              <p:nvSpPr>
                <p:cNvPr id="29" name="Rounded Rectangle 28"/>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30" name="Rounded Rectangle 29"/>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31" name="Rounded Rectangle 30"/>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32" name="Rounded Rectangle 31"/>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33" name="Rounded Rectangle 32"/>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34" name="Rounded Rectangle 33"/>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35" name="Rounded Rectangle 34"/>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36" name="Rounded Rectangle 35"/>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27" name="Left Brace 26"/>
              <p:cNvSpPr/>
              <p:nvPr/>
            </p:nvSpPr>
            <p:spPr>
              <a:xfrm>
                <a:off x="988436" y="3456019"/>
                <a:ext cx="168940" cy="1498808"/>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28" name="TextBox 52"/>
              <p:cNvSpPr txBox="1"/>
              <p:nvPr/>
            </p:nvSpPr>
            <p:spPr>
              <a:xfrm>
                <a:off x="686468" y="3499427"/>
                <a:ext cx="381057" cy="138918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grpSp>
        <p:sp>
          <p:nvSpPr>
            <p:cNvPr id="23" name="Left Brace 22"/>
            <p:cNvSpPr/>
            <p:nvPr/>
          </p:nvSpPr>
          <p:spPr>
            <a:xfrm flipH="1">
              <a:off x="4181930" y="4462413"/>
              <a:ext cx="218311" cy="1588994"/>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24" name="TextBox 56"/>
            <p:cNvSpPr txBox="1"/>
            <p:nvPr/>
          </p:nvSpPr>
          <p:spPr>
            <a:xfrm flipH="1">
              <a:off x="4324290" y="4918315"/>
              <a:ext cx="400110" cy="615549"/>
            </a:xfrm>
            <a:prstGeom prst="rect">
              <a:avLst/>
            </a:prstGeom>
            <a:noFill/>
            <a:ln>
              <a:noFill/>
            </a:ln>
          </p:spPr>
          <p:txBody>
            <a:bodyPr vert="eaVert"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grpSp>
      <p:sp>
        <p:nvSpPr>
          <p:cNvPr id="38" name="Rounded Rectangle 37"/>
          <p:cNvSpPr/>
          <p:nvPr/>
        </p:nvSpPr>
        <p:spPr>
          <a:xfrm>
            <a:off x="6112580" y="2892289"/>
            <a:ext cx="1523846" cy="205740"/>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uLnTx/>
                <a:uFillTx/>
                <a:latin typeface="+mj-lt"/>
                <a:ea typeface="Calibri"/>
                <a:cs typeface="Calibri"/>
              </a:rPr>
              <a:t>O/S</a:t>
            </a:r>
          </a:p>
        </p:txBody>
      </p:sp>
      <p:grpSp>
        <p:nvGrpSpPr>
          <p:cNvPr id="39" name="Group 38"/>
          <p:cNvGrpSpPr>
            <a:grpSpLocks noChangeAspect="1"/>
          </p:cNvGrpSpPr>
          <p:nvPr/>
        </p:nvGrpSpPr>
        <p:grpSpPr>
          <a:xfrm>
            <a:off x="5605101" y="1341402"/>
            <a:ext cx="2352716" cy="2806606"/>
            <a:chOff x="688216" y="2856832"/>
            <a:chExt cx="2240681" cy="3563942"/>
          </a:xfrm>
        </p:grpSpPr>
        <p:sp>
          <p:nvSpPr>
            <p:cNvPr id="42" name="Rounded Rectangle 41"/>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Cloud Native</a:t>
              </a:r>
            </a:p>
          </p:txBody>
        </p:sp>
        <p:grpSp>
          <p:nvGrpSpPr>
            <p:cNvPr id="43" name="Group 42"/>
            <p:cNvGrpSpPr/>
            <p:nvPr/>
          </p:nvGrpSpPr>
          <p:grpSpPr>
            <a:xfrm>
              <a:off x="1186926" y="3515609"/>
              <a:ext cx="1451282" cy="2873828"/>
              <a:chOff x="637640" y="3495636"/>
              <a:chExt cx="1371600" cy="2873828"/>
            </a:xfrm>
          </p:grpSpPr>
          <p:sp>
            <p:nvSpPr>
              <p:cNvPr id="44" name="Rounded Rectangle 43"/>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45" name="Rounded Rectangle 44"/>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46" name="Rounded Rectangle 45"/>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47" name="Rounded Rectangle 46"/>
              <p:cNvSpPr/>
              <p:nvPr/>
            </p:nvSpPr>
            <p:spPr>
              <a:xfrm>
                <a:off x="637640" y="4475350"/>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Middleware</a:t>
                </a:r>
              </a:p>
            </p:txBody>
          </p:sp>
          <p:sp>
            <p:nvSpPr>
              <p:cNvPr id="48" name="Rounded Rectangle 47"/>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49" name="Rounded Rectangle 48"/>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50" name="Rounded Rectangle 49"/>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51" name="Rounded Rectangle 50"/>
              <p:cNvSpPr/>
              <p:nvPr/>
            </p:nvSpPr>
            <p:spPr>
              <a:xfrm>
                <a:off x="637640" y="4148779"/>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Runtime</a:t>
                </a:r>
              </a:p>
            </p:txBody>
          </p:sp>
        </p:grpSp>
      </p:grpSp>
      <p:sp>
        <p:nvSpPr>
          <p:cNvPr id="41" name="TextBox 56"/>
          <p:cNvSpPr txBox="1"/>
          <p:nvPr/>
        </p:nvSpPr>
        <p:spPr>
          <a:xfrm rot="16200000" flipH="1">
            <a:off x="7807994" y="2737507"/>
            <a:ext cx="1046440" cy="1118936"/>
          </a:xfrm>
          <a:prstGeom prst="rect">
            <a:avLst/>
          </a:prstGeom>
          <a:noFill/>
          <a:ln>
            <a:noFill/>
          </a:ln>
        </p:spPr>
        <p:txBody>
          <a:bodyPr vert="eaVert"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Pivotal CF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solidFill>
                  <a:srgbClr val="FFFFFF"/>
                </a:solidFill>
                <a:latin typeface="+mj-lt"/>
                <a:ea typeface="Calibri"/>
                <a:cs typeface="Calibri"/>
              </a:rPr>
              <a:t>Choice of</a:t>
            </a:r>
            <a:r>
              <a:rPr lang="en-US" sz="1400" b="1" kern="0" noProof="0" dirty="0" smtClean="0">
                <a:solidFill>
                  <a:srgbClr val="FFFFFF"/>
                </a:solidFill>
                <a:latin typeface="+mj-lt"/>
                <a:ea typeface="Calibri"/>
                <a:cs typeface="Calibri"/>
              </a:rPr>
              <a:t> 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cxnSp>
        <p:nvCxnSpPr>
          <p:cNvPr id="53" name="Straight Arrow Connector 52"/>
          <p:cNvCxnSpPr/>
          <p:nvPr/>
        </p:nvCxnSpPr>
        <p:spPr bwMode="gray">
          <a:xfrm flipV="1">
            <a:off x="7451694" y="1225168"/>
            <a:ext cx="1174344" cy="459335"/>
          </a:xfrm>
          <a:prstGeom prst="straightConnector1">
            <a:avLst/>
          </a:prstGeom>
          <a:solidFill>
            <a:schemeClr val="tx2"/>
          </a:solidFill>
          <a:ln w="38100" cap="flat" cmpd="sng" algn="ctr">
            <a:solidFill>
              <a:srgbClr val="2C95DD"/>
            </a:solidFill>
            <a:prstDash val="dash"/>
            <a:round/>
            <a:headEnd type="none" w="med" len="med"/>
            <a:tailEnd type="arrow"/>
          </a:ln>
          <a:effectLst/>
        </p:spPr>
      </p:cxnSp>
      <p:sp>
        <p:nvSpPr>
          <p:cNvPr id="57" name="Left Brace 56"/>
          <p:cNvSpPr/>
          <p:nvPr/>
        </p:nvSpPr>
        <p:spPr>
          <a:xfrm flipH="1">
            <a:off x="7659657" y="2380211"/>
            <a:ext cx="270688" cy="1759989"/>
          </a:xfrm>
          <a:prstGeom prst="leftBrace">
            <a:avLst>
              <a:gd name="adj1" fmla="val 0"/>
              <a:gd name="adj2" fmla="val 50000"/>
            </a:avLst>
          </a:prstGeom>
          <a:noFill/>
          <a:ln w="1905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60" name="TextBox 59"/>
          <p:cNvSpPr txBox="1"/>
          <p:nvPr/>
        </p:nvSpPr>
        <p:spPr bwMode="gray">
          <a:xfrm>
            <a:off x="6957977" y="835533"/>
            <a:ext cx="2010836" cy="469666"/>
          </a:xfrm>
          <a:prstGeom prst="rect">
            <a:avLst/>
          </a:prstGeom>
          <a:noFill/>
        </p:spPr>
        <p:txBody>
          <a:bodyPr wrap="square" lIns="38405" tIns="19202" rIns="38405" bIns="19202" rtlCol="0">
            <a:spAutoFit/>
          </a:bodyPr>
          <a:lstStyle/>
          <a:p>
            <a:pPr algn="ctr" defTabSz="384048">
              <a:defRPr/>
            </a:pPr>
            <a:r>
              <a:rPr lang="en-US" sz="1400" b="1" kern="0" dirty="0" smtClean="0">
                <a:solidFill>
                  <a:srgbClr val="FFFFFF"/>
                </a:solidFill>
                <a:latin typeface="Calibri"/>
                <a:cs typeface="Calibri"/>
              </a:rPr>
              <a:t>Business Value, Agility &amp; Cost Savings</a:t>
            </a:r>
            <a:endParaRPr lang="en-US" sz="1400" b="1" kern="0" dirty="0">
              <a:solidFill>
                <a:srgbClr val="FFFFFF"/>
              </a:solidFill>
              <a:latin typeface="Calibri"/>
              <a:cs typeface="Calibri"/>
            </a:endParaRPr>
          </a:p>
        </p:txBody>
      </p:sp>
      <p:sp>
        <p:nvSpPr>
          <p:cNvPr id="63" name="Left Brace 62"/>
          <p:cNvSpPr/>
          <p:nvPr/>
        </p:nvSpPr>
        <p:spPr>
          <a:xfrm>
            <a:off x="5752665" y="1858850"/>
            <a:ext cx="317596" cy="538582"/>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64" name="TextBox 52"/>
          <p:cNvSpPr txBox="1"/>
          <p:nvPr/>
        </p:nvSpPr>
        <p:spPr>
          <a:xfrm>
            <a:off x="5255329" y="1685324"/>
            <a:ext cx="615553" cy="807056"/>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spTree>
    <p:extLst>
      <p:ext uri="{BB962C8B-B14F-4D97-AF65-F5344CB8AC3E}">
        <p14:creationId xmlns:p14="http://schemas.microsoft.com/office/powerpoint/2010/main" val="17371725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383644" y="291569"/>
            <a:ext cx="8410574" cy="460373"/>
          </a:xfrm>
          <a:prstGeom prst="rect">
            <a:avLst/>
          </a:prstGeom>
          <a:noFill/>
          <a:ln>
            <a:noFill/>
          </a:ln>
        </p:spPr>
        <p:txBody>
          <a:bodyPr lIns="0" tIns="0" rIns="0" bIns="0" anchor="t" anchorCtr="0">
            <a:normAutofit/>
          </a:bodyPr>
          <a:lstStyle/>
          <a:p>
            <a:pPr marL="0" marR="0" lvl="0" indent="0" algn="l" rtl="0">
              <a:lnSpc>
                <a:spcPct val="90000"/>
              </a:lnSpc>
              <a:spcBef>
                <a:spcPts val="0"/>
              </a:spcBef>
              <a:spcAft>
                <a:spcPts val="0"/>
              </a:spcAft>
              <a:buClr>
                <a:srgbClr val="00685D"/>
              </a:buClr>
              <a:buSzPct val="25000"/>
              <a:buFont typeface="Arial"/>
              <a:buNone/>
            </a:pPr>
            <a:r>
              <a:rPr lang="en-US" sz="2800" dirty="0">
                <a:solidFill>
                  <a:srgbClr val="2C95DD"/>
                </a:solidFill>
              </a:rPr>
              <a:t>Pivotal CF </a:t>
            </a:r>
            <a:r>
              <a:rPr lang="en-US" sz="2800" dirty="0" smtClean="0">
                <a:solidFill>
                  <a:srgbClr val="2C95DD"/>
                </a:solidFill>
              </a:rPr>
              <a:t>Architecture - Recap</a:t>
            </a:r>
            <a:endParaRPr lang="en-US" sz="2800" dirty="0">
              <a:solidFill>
                <a:srgbClr val="2C95DD"/>
              </a:solidFill>
            </a:endParaRPr>
          </a:p>
        </p:txBody>
      </p:sp>
      <p:pic>
        <p:nvPicPr>
          <p:cNvPr id="173" name="Shape 173"/>
          <p:cNvPicPr preferRelativeResize="0"/>
          <p:nvPr/>
        </p:nvPicPr>
        <p:blipFill rotWithShape="1">
          <a:blip r:embed="rId3">
            <a:alphaModFix/>
          </a:blip>
          <a:srcRect b="-4013"/>
          <a:stretch/>
        </p:blipFill>
        <p:spPr>
          <a:xfrm>
            <a:off x="2883341" y="3937619"/>
            <a:ext cx="1122933" cy="584303"/>
          </a:xfrm>
          <a:prstGeom prst="rect">
            <a:avLst/>
          </a:prstGeom>
          <a:noFill/>
          <a:ln>
            <a:noFill/>
          </a:ln>
        </p:spPr>
      </p:pic>
      <p:pic>
        <p:nvPicPr>
          <p:cNvPr id="174" name="Shape 174"/>
          <p:cNvPicPr preferRelativeResize="0"/>
          <p:nvPr/>
        </p:nvPicPr>
        <p:blipFill rotWithShape="1">
          <a:blip r:embed="rId3">
            <a:alphaModFix/>
          </a:blip>
          <a:srcRect b="-4013"/>
          <a:stretch/>
        </p:blipFill>
        <p:spPr>
          <a:xfrm>
            <a:off x="4030026" y="3911019"/>
            <a:ext cx="1122933" cy="584303"/>
          </a:xfrm>
          <a:prstGeom prst="rect">
            <a:avLst/>
          </a:prstGeom>
          <a:noFill/>
          <a:ln>
            <a:noFill/>
          </a:ln>
        </p:spPr>
      </p:pic>
      <p:pic>
        <p:nvPicPr>
          <p:cNvPr id="175" name="Shape 175"/>
          <p:cNvPicPr preferRelativeResize="0"/>
          <p:nvPr/>
        </p:nvPicPr>
        <p:blipFill rotWithShape="1">
          <a:blip r:embed="rId3">
            <a:alphaModFix/>
          </a:blip>
          <a:srcRect b="-4013"/>
          <a:stretch/>
        </p:blipFill>
        <p:spPr>
          <a:xfrm>
            <a:off x="5176710" y="3911019"/>
            <a:ext cx="1122933" cy="584303"/>
          </a:xfrm>
          <a:prstGeom prst="rect">
            <a:avLst/>
          </a:prstGeom>
          <a:noFill/>
          <a:ln>
            <a:noFill/>
          </a:ln>
        </p:spPr>
      </p:pic>
      <p:pic>
        <p:nvPicPr>
          <p:cNvPr id="176" name="Shape 176"/>
          <p:cNvPicPr preferRelativeResize="0"/>
          <p:nvPr/>
        </p:nvPicPr>
        <p:blipFill rotWithShape="1">
          <a:blip r:embed="rId4">
            <a:alphaModFix/>
          </a:blip>
          <a:srcRect/>
          <a:stretch/>
        </p:blipFill>
        <p:spPr>
          <a:xfrm>
            <a:off x="3091473" y="4127230"/>
            <a:ext cx="720128" cy="181832"/>
          </a:xfrm>
          <a:prstGeom prst="rect">
            <a:avLst/>
          </a:prstGeom>
          <a:noFill/>
          <a:ln>
            <a:noFill/>
          </a:ln>
        </p:spPr>
      </p:pic>
      <p:pic>
        <p:nvPicPr>
          <p:cNvPr id="177" name="Shape 177"/>
          <p:cNvPicPr preferRelativeResize="0"/>
          <p:nvPr/>
        </p:nvPicPr>
        <p:blipFill rotWithShape="1">
          <a:blip r:embed="rId5">
            <a:alphaModFix/>
          </a:blip>
          <a:srcRect/>
          <a:stretch/>
        </p:blipFill>
        <p:spPr>
          <a:xfrm>
            <a:off x="5372632" y="4060032"/>
            <a:ext cx="602611" cy="243554"/>
          </a:xfrm>
          <a:prstGeom prst="rect">
            <a:avLst/>
          </a:prstGeom>
          <a:noFill/>
          <a:ln>
            <a:noFill/>
          </a:ln>
        </p:spPr>
      </p:pic>
      <p:pic>
        <p:nvPicPr>
          <p:cNvPr id="178" name="Shape 178"/>
          <p:cNvPicPr preferRelativeResize="0"/>
          <p:nvPr/>
        </p:nvPicPr>
        <p:blipFill rotWithShape="1">
          <a:blip r:embed="rId6">
            <a:alphaModFix/>
          </a:blip>
          <a:srcRect l="4286"/>
          <a:stretch/>
        </p:blipFill>
        <p:spPr>
          <a:xfrm>
            <a:off x="4222071" y="4069326"/>
            <a:ext cx="662190" cy="219401"/>
          </a:xfrm>
          <a:prstGeom prst="rect">
            <a:avLst/>
          </a:prstGeom>
          <a:noFill/>
          <a:ln>
            <a:noFill/>
          </a:ln>
        </p:spPr>
      </p:pic>
      <p:grpSp>
        <p:nvGrpSpPr>
          <p:cNvPr id="179" name="Shape 179"/>
          <p:cNvGrpSpPr/>
          <p:nvPr/>
        </p:nvGrpSpPr>
        <p:grpSpPr>
          <a:xfrm>
            <a:off x="956728" y="1176869"/>
            <a:ext cx="1744133" cy="897464"/>
            <a:chOff x="1092200" y="1176869"/>
            <a:chExt cx="1744133" cy="897464"/>
          </a:xfrm>
        </p:grpSpPr>
        <p:sp>
          <p:nvSpPr>
            <p:cNvPr id="180" name="Shape 180"/>
            <p:cNvSpPr/>
            <p:nvPr/>
          </p:nvSpPr>
          <p:spPr>
            <a:xfrm>
              <a:off x="1092200" y="1176869"/>
              <a:ext cx="1744133" cy="897464"/>
            </a:xfrm>
            <a:prstGeom prst="rect">
              <a:avLst/>
            </a:prstGeom>
            <a:solidFill>
              <a:schemeClr val="lt1"/>
            </a:solidFill>
            <a:ln w="9525" cap="flat">
              <a:solidFill>
                <a:schemeClr val="dk1"/>
              </a:solidFill>
              <a:prstDash val="solid"/>
              <a:round/>
              <a:headEnd type="none" w="med" len="med"/>
              <a:tailEnd type="none" w="med" len="med"/>
            </a:ln>
          </p:spPr>
          <p:txBody>
            <a:bodyPr lIns="91425" tIns="45700" rIns="91425" bIns="45700" anchor="ctr" anchorCtr="0">
              <a:norm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dk1"/>
                </a:solidFill>
                <a:latin typeface="Arial"/>
                <a:ea typeface="Arial"/>
                <a:cs typeface="Arial"/>
                <a:sym typeface="Arial"/>
                <a:rtl val="0"/>
              </a:endParaRPr>
            </a:p>
          </p:txBody>
        </p:sp>
        <p:grpSp>
          <p:nvGrpSpPr>
            <p:cNvPr id="181" name="Shape 181"/>
            <p:cNvGrpSpPr/>
            <p:nvPr/>
          </p:nvGrpSpPr>
          <p:grpSpPr>
            <a:xfrm>
              <a:off x="1163919" y="1239446"/>
              <a:ext cx="1621611" cy="568476"/>
              <a:chOff x="5481921" y="2721113"/>
              <a:chExt cx="1621611" cy="568476"/>
            </a:xfrm>
          </p:grpSpPr>
          <p:sp>
            <p:nvSpPr>
              <p:cNvPr id="182" name="Shape 182"/>
              <p:cNvSpPr/>
              <p:nvPr/>
            </p:nvSpPr>
            <p:spPr>
              <a:xfrm>
                <a:off x="5481921" y="2721113"/>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UI</a:t>
                </a:r>
              </a:p>
            </p:txBody>
          </p:sp>
          <p:sp>
            <p:nvSpPr>
              <p:cNvPr id="183" name="Shape 183"/>
              <p:cNvSpPr/>
              <p:nvPr/>
            </p:nvSpPr>
            <p:spPr>
              <a:xfrm>
                <a:off x="5490387" y="3017446"/>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Director</a:t>
                </a:r>
              </a:p>
            </p:txBody>
          </p:sp>
          <p:sp>
            <p:nvSpPr>
              <p:cNvPr id="184" name="Shape 184"/>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85" name="Shape 185"/>
            <p:cNvSpPr txBox="1"/>
            <p:nvPr/>
          </p:nvSpPr>
          <p:spPr>
            <a:xfrm>
              <a:off x="1169700" y="1761066"/>
              <a:ext cx="1587544"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a:solidFill>
                    <a:schemeClr val="dk1"/>
                  </a:solidFill>
                  <a:latin typeface="Arial"/>
                  <a:ea typeface="Arial"/>
                  <a:cs typeface="Arial"/>
                  <a:sym typeface="Arial"/>
                  <a:rtl val="0"/>
                </a:rPr>
                <a:t>Operations Manager</a:t>
              </a:r>
            </a:p>
          </p:txBody>
        </p:sp>
      </p:grpSp>
      <p:grpSp>
        <p:nvGrpSpPr>
          <p:cNvPr id="186" name="Shape 186"/>
          <p:cNvGrpSpPr/>
          <p:nvPr/>
        </p:nvGrpSpPr>
        <p:grpSpPr>
          <a:xfrm>
            <a:off x="6510872" y="2184401"/>
            <a:ext cx="1744133" cy="903529"/>
            <a:chOff x="6358466" y="2184401"/>
            <a:chExt cx="1744133" cy="903529"/>
          </a:xfrm>
        </p:grpSpPr>
        <p:sp>
          <p:nvSpPr>
            <p:cNvPr id="187" name="Shape 187"/>
            <p:cNvSpPr/>
            <p:nvPr/>
          </p:nvSpPr>
          <p:spPr>
            <a:xfrm>
              <a:off x="6358466" y="2184401"/>
              <a:ext cx="1744133" cy="897464"/>
            </a:xfrm>
            <a:prstGeom prst="rect">
              <a:avLst/>
            </a:prstGeom>
            <a:solidFill>
              <a:schemeClr val="lt1"/>
            </a:solidFill>
            <a:ln w="9525" cap="flat">
              <a:solidFill>
                <a:schemeClr val="dk1"/>
              </a:solidFill>
              <a:prstDash val="solid"/>
              <a:round/>
              <a:headEnd type="none" w="med" len="med"/>
              <a:tailEnd type="none" w="med" len="med"/>
            </a:ln>
          </p:spPr>
          <p:txBody>
            <a:bodyPr lIns="91425" tIns="45700" rIns="91425" bIns="45700" anchor="ctr" anchorCtr="0">
              <a:norm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dk1"/>
                </a:solidFill>
                <a:latin typeface="Arial"/>
                <a:ea typeface="Arial"/>
                <a:cs typeface="Arial"/>
                <a:sym typeface="Arial"/>
                <a:rtl val="0"/>
              </a:endParaRPr>
            </a:p>
          </p:txBody>
        </p:sp>
        <p:sp>
          <p:nvSpPr>
            <p:cNvPr id="188" name="Shape 188"/>
            <p:cNvSpPr txBox="1"/>
            <p:nvPr/>
          </p:nvSpPr>
          <p:spPr>
            <a:xfrm>
              <a:off x="6889300" y="2810933"/>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a:solidFill>
                    <a:schemeClr val="dk1"/>
                  </a:solidFill>
                  <a:latin typeface="Arial"/>
                  <a:ea typeface="Arial"/>
                  <a:cs typeface="Arial"/>
                  <a:sym typeface="Arial"/>
                  <a:rtl val="0"/>
                </a:rPr>
                <a:t>Service</a:t>
              </a:r>
            </a:p>
          </p:txBody>
        </p:sp>
        <p:grpSp>
          <p:nvGrpSpPr>
            <p:cNvPr id="189" name="Shape 189"/>
            <p:cNvGrpSpPr/>
            <p:nvPr/>
          </p:nvGrpSpPr>
          <p:grpSpPr>
            <a:xfrm>
              <a:off x="6430190" y="2221581"/>
              <a:ext cx="1613145" cy="568473"/>
              <a:chOff x="5490387" y="1527312"/>
              <a:chExt cx="1613145" cy="568473"/>
            </a:xfrm>
          </p:grpSpPr>
          <p:sp>
            <p:nvSpPr>
              <p:cNvPr id="190" name="Shape 190"/>
              <p:cNvSpPr/>
              <p:nvPr/>
            </p:nvSpPr>
            <p:spPr>
              <a:xfrm>
                <a:off x="5490387" y="1527312"/>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91" name="Shape 191"/>
              <p:cNvSpPr/>
              <p:nvPr/>
            </p:nvSpPr>
            <p:spPr>
              <a:xfrm>
                <a:off x="5490387" y="1823643"/>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Nodes</a:t>
                </a:r>
              </a:p>
            </p:txBody>
          </p:sp>
          <p:sp>
            <p:nvSpPr>
              <p:cNvPr id="192" name="Shape 192"/>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93" name="Shape 193"/>
            <p:cNvSpPr/>
            <p:nvPr/>
          </p:nvSpPr>
          <p:spPr>
            <a:xfrm>
              <a:off x="7807128" y="2565176"/>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nvGrpSpPr>
          <p:cNvPr id="194" name="Shape 194"/>
          <p:cNvGrpSpPr/>
          <p:nvPr/>
        </p:nvGrpSpPr>
        <p:grpSpPr>
          <a:xfrm>
            <a:off x="6510873" y="1176869"/>
            <a:ext cx="1744133" cy="903527"/>
            <a:chOff x="6358467" y="1176869"/>
            <a:chExt cx="1744133" cy="903527"/>
          </a:xfrm>
        </p:grpSpPr>
        <p:sp>
          <p:nvSpPr>
            <p:cNvPr id="195" name="Shape 195"/>
            <p:cNvSpPr/>
            <p:nvPr/>
          </p:nvSpPr>
          <p:spPr>
            <a:xfrm>
              <a:off x="6358467" y="1176869"/>
              <a:ext cx="1744133" cy="897464"/>
            </a:xfrm>
            <a:prstGeom prst="rect">
              <a:avLst/>
            </a:prstGeom>
            <a:solidFill>
              <a:schemeClr val="lt1"/>
            </a:solidFill>
            <a:ln w="9525" cap="flat">
              <a:solidFill>
                <a:schemeClr val="dk1"/>
              </a:solidFill>
              <a:prstDash val="solid"/>
              <a:round/>
              <a:headEnd type="none" w="med" len="med"/>
              <a:tailEnd type="none" w="med" len="med"/>
            </a:ln>
          </p:spPr>
          <p:txBody>
            <a:bodyPr lIns="91425" tIns="45700" rIns="91425" bIns="45700" anchor="ctr" anchorCtr="0">
              <a:norm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dk1"/>
                </a:solidFill>
                <a:latin typeface="Arial"/>
                <a:ea typeface="Arial"/>
                <a:cs typeface="Arial"/>
                <a:sym typeface="Arial"/>
                <a:rtl val="0"/>
              </a:endParaRPr>
            </a:p>
          </p:txBody>
        </p:sp>
        <p:grpSp>
          <p:nvGrpSpPr>
            <p:cNvPr id="196" name="Shape 196"/>
            <p:cNvGrpSpPr/>
            <p:nvPr/>
          </p:nvGrpSpPr>
          <p:grpSpPr>
            <a:xfrm>
              <a:off x="6430190" y="1230979"/>
              <a:ext cx="1613145" cy="568473"/>
              <a:chOff x="5490387" y="1527312"/>
              <a:chExt cx="1613145" cy="568473"/>
            </a:xfrm>
          </p:grpSpPr>
          <p:sp>
            <p:nvSpPr>
              <p:cNvPr id="197" name="Shape 197"/>
              <p:cNvSpPr/>
              <p:nvPr/>
            </p:nvSpPr>
            <p:spPr>
              <a:xfrm>
                <a:off x="5490387" y="1527312"/>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98" name="Shape 198"/>
              <p:cNvSpPr/>
              <p:nvPr/>
            </p:nvSpPr>
            <p:spPr>
              <a:xfrm>
                <a:off x="5490387" y="1823643"/>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Nodes</a:t>
                </a:r>
              </a:p>
            </p:txBody>
          </p:sp>
          <p:sp>
            <p:nvSpPr>
              <p:cNvPr id="199"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200"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a:solidFill>
                    <a:schemeClr val="dk1"/>
                  </a:solidFill>
                  <a:latin typeface="Arial"/>
                  <a:ea typeface="Arial"/>
                  <a:cs typeface="Arial"/>
                  <a:sym typeface="Arial"/>
                  <a:rtl val="0"/>
                </a:rPr>
                <a:t>Service</a:t>
              </a:r>
            </a:p>
          </p:txBody>
        </p:sp>
        <p:sp>
          <p:nvSpPr>
            <p:cNvPr id="201"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nvGrpSpPr>
          <p:cNvPr id="202" name="Shape 202"/>
          <p:cNvGrpSpPr/>
          <p:nvPr/>
        </p:nvGrpSpPr>
        <p:grpSpPr>
          <a:xfrm>
            <a:off x="2912533" y="751943"/>
            <a:ext cx="3378200" cy="3087405"/>
            <a:chOff x="2912533" y="751943"/>
            <a:chExt cx="3378200" cy="3087405"/>
          </a:xfrm>
        </p:grpSpPr>
        <p:sp>
          <p:nvSpPr>
            <p:cNvPr id="203" name="Shape 203"/>
            <p:cNvSpPr/>
            <p:nvPr/>
          </p:nvSpPr>
          <p:spPr>
            <a:xfrm>
              <a:off x="2912533" y="751943"/>
              <a:ext cx="3378200" cy="3083454"/>
            </a:xfrm>
            <a:prstGeom prst="rect">
              <a:avLst/>
            </a:prstGeom>
            <a:solidFill>
              <a:schemeClr val="lt1"/>
            </a:solidFill>
            <a:ln w="9525" cap="flat">
              <a:solidFill>
                <a:schemeClr val="dk1"/>
              </a:solidFill>
              <a:prstDash val="solid"/>
              <a:round/>
              <a:headEnd type="none" w="med" len="med"/>
              <a:tailEnd type="none" w="med" len="med"/>
            </a:ln>
          </p:spPr>
          <p:txBody>
            <a:bodyPr lIns="91425" tIns="45700" rIns="91425" bIns="45700" anchor="ctr" anchorCtr="0">
              <a:norm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dk1"/>
                </a:solidFill>
                <a:latin typeface="Arial"/>
                <a:ea typeface="Arial"/>
                <a:cs typeface="Arial"/>
                <a:sym typeface="Arial"/>
                <a:rtl val="0"/>
              </a:endParaRPr>
            </a:p>
          </p:txBody>
        </p:sp>
        <p:sp>
          <p:nvSpPr>
            <p:cNvPr id="204" name="Shape 204"/>
            <p:cNvSpPr/>
            <p:nvPr/>
          </p:nvSpPr>
          <p:spPr>
            <a:xfrm>
              <a:off x="4626789" y="3333750"/>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App Log Aggregator</a:t>
              </a:r>
            </a:p>
          </p:txBody>
        </p:sp>
        <p:sp>
          <p:nvSpPr>
            <p:cNvPr id="205" name="Shape 205"/>
            <p:cNvSpPr/>
            <p:nvPr/>
          </p:nvSpPr>
          <p:spPr>
            <a:xfrm>
              <a:off x="4609855" y="1733550"/>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Login Server</a:t>
              </a:r>
            </a:p>
          </p:txBody>
        </p:sp>
        <p:sp>
          <p:nvSpPr>
            <p:cNvPr id="206" name="Shape 206"/>
            <p:cNvSpPr/>
            <p:nvPr/>
          </p:nvSpPr>
          <p:spPr>
            <a:xfrm>
              <a:off x="2967322" y="1123950"/>
              <a:ext cx="3263164" cy="272242"/>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Dynamic Router</a:t>
              </a:r>
            </a:p>
          </p:txBody>
        </p:sp>
        <p:sp>
          <p:nvSpPr>
            <p:cNvPr id="207" name="Shape 207"/>
            <p:cNvSpPr/>
            <p:nvPr/>
          </p:nvSpPr>
          <p:spPr>
            <a:xfrm>
              <a:off x="5923646" y="1161568"/>
              <a:ext cx="196613" cy="196612"/>
            </a:xfrm>
            <a:custGeom>
              <a:avLst/>
              <a:gdLst/>
              <a:ahLst/>
              <a:cxnLst/>
              <a:rect l="0" t="0" r="0" b="0"/>
              <a:pathLst>
                <a:path w="763984" h="763984" extrusionOk="0">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08" name="Shape 208"/>
            <p:cNvSpPr/>
            <p:nvPr/>
          </p:nvSpPr>
          <p:spPr>
            <a:xfrm>
              <a:off x="2967322" y="1428750"/>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Cloud Controller</a:t>
              </a:r>
            </a:p>
          </p:txBody>
        </p:sp>
        <p:sp>
          <p:nvSpPr>
            <p:cNvPr id="209" name="Shape 209"/>
            <p:cNvSpPr/>
            <p:nvPr/>
          </p:nvSpPr>
          <p:spPr>
            <a:xfrm>
              <a:off x="2967322" y="1733550"/>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UAA</a:t>
              </a:r>
            </a:p>
          </p:txBody>
        </p:sp>
        <p:sp>
          <p:nvSpPr>
            <p:cNvPr id="210" name="Shape 210"/>
            <p:cNvSpPr/>
            <p:nvPr/>
          </p:nvSpPr>
          <p:spPr>
            <a:xfrm>
              <a:off x="4613451" y="1428766"/>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Health Manager</a:t>
              </a:r>
            </a:p>
          </p:txBody>
        </p:sp>
        <p:sp>
          <p:nvSpPr>
            <p:cNvPr id="211" name="Shape 211"/>
            <p:cNvSpPr/>
            <p:nvPr/>
          </p:nvSpPr>
          <p:spPr>
            <a:xfrm>
              <a:off x="2971800" y="2038064"/>
              <a:ext cx="3264081" cy="965179"/>
            </a:xfrm>
            <a:prstGeom prst="roundRect">
              <a:avLst>
                <a:gd name="adj" fmla="val 2039"/>
              </a:avLst>
            </a:prstGeom>
            <a:solidFill>
              <a:srgbClr val="00685D"/>
            </a:solidFill>
            <a:ln>
              <a:noFill/>
            </a:ln>
          </p:spPr>
          <p:txBody>
            <a:bodyPr lIns="91425" tIns="0" rIns="91425" bIns="0" anchor="t"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DEA Pool</a:t>
              </a:r>
            </a:p>
          </p:txBody>
        </p:sp>
        <p:sp>
          <p:nvSpPr>
            <p:cNvPr id="212" name="Shape 212"/>
            <p:cNvSpPr/>
            <p:nvPr/>
          </p:nvSpPr>
          <p:spPr>
            <a:xfrm>
              <a:off x="2969422" y="3025879"/>
              <a:ext cx="3263164"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Messaging (NATS)</a:t>
              </a:r>
            </a:p>
          </p:txBody>
        </p:sp>
        <p:sp>
          <p:nvSpPr>
            <p:cNvPr id="213" name="Shape 213"/>
            <p:cNvSpPr/>
            <p:nvPr/>
          </p:nvSpPr>
          <p:spPr>
            <a:xfrm>
              <a:off x="3015526" y="2683540"/>
              <a:ext cx="1515437"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Apps</a:t>
              </a:r>
            </a:p>
          </p:txBody>
        </p:sp>
        <p:sp>
          <p:nvSpPr>
            <p:cNvPr id="214" name="Shape 214"/>
            <p:cNvSpPr/>
            <p:nvPr/>
          </p:nvSpPr>
          <p:spPr>
            <a:xfrm>
              <a:off x="4328410" y="1443091"/>
              <a:ext cx="169752" cy="226530"/>
            </a:xfrm>
            <a:custGeom>
              <a:avLst/>
              <a:gdLst/>
              <a:ahLst/>
              <a:cxnLst/>
              <a:rect l="0" t="0" r="0" b="0"/>
              <a:pathLst>
                <a:path w="661988" h="883413" extrusionOk="0">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15" name="Shape 215"/>
            <p:cNvSpPr/>
            <p:nvPr/>
          </p:nvSpPr>
          <p:spPr>
            <a:xfrm>
              <a:off x="5937503" y="1473771"/>
              <a:ext cx="207167" cy="182785"/>
            </a:xfrm>
            <a:prstGeom prst="heart">
              <a:avLst/>
            </a:pr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16" name="Shape 216"/>
            <p:cNvSpPr/>
            <p:nvPr/>
          </p:nvSpPr>
          <p:spPr>
            <a:xfrm>
              <a:off x="4267535" y="1795083"/>
              <a:ext cx="273084" cy="138290"/>
            </a:xfrm>
            <a:custGeom>
              <a:avLst/>
              <a:gdLst/>
              <a:ahLst/>
              <a:cxnLst/>
              <a:rect l="0" t="0" r="0" b="0"/>
              <a:pathLst>
                <a:path w="2065579" h="1046012" extrusionOk="0">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17" name="Shape 217"/>
            <p:cNvSpPr/>
            <p:nvPr/>
          </p:nvSpPr>
          <p:spPr>
            <a:xfrm>
              <a:off x="4297385" y="2712899"/>
              <a:ext cx="185404"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18" name="Shape 218"/>
            <p:cNvSpPr/>
            <p:nvPr/>
          </p:nvSpPr>
          <p:spPr>
            <a:xfrm rot="17292480">
              <a:off x="5993623" y="3423107"/>
              <a:ext cx="195563" cy="90305"/>
            </a:xfrm>
            <a:custGeom>
              <a:avLst/>
              <a:gdLst/>
              <a:ahLst/>
              <a:cxnLst/>
              <a:rect l="0" t="0" r="0" b="0"/>
              <a:pathLst>
                <a:path w="2885855" h="1482826" extrusionOk="0">
                  <a:moveTo>
                    <a:pt x="2140215" y="766679"/>
                  </a:moveTo>
                  <a:cubicBezTo>
                    <a:pt x="2143010" y="997711"/>
                    <a:pt x="1978653" y="1040977"/>
                    <a:pt x="1776064" y="1047182"/>
                  </a:cubicBezTo>
                  <a:cubicBezTo>
                    <a:pt x="1773599" y="1047903"/>
                    <a:pt x="1771112" y="1047932"/>
                    <a:pt x="1768617" y="1047932"/>
                  </a:cubicBezTo>
                  <a:lnTo>
                    <a:pt x="1757942" y="1047932"/>
                  </a:lnTo>
                  <a:cubicBezTo>
                    <a:pt x="1716337" y="1049492"/>
                    <a:pt x="1673297" y="1049186"/>
                    <a:pt x="1629921" y="1048839"/>
                  </a:cubicBezTo>
                  <a:lnTo>
                    <a:pt x="1623719" y="1047932"/>
                  </a:lnTo>
                  <a:lnTo>
                    <a:pt x="507385" y="1047932"/>
                  </a:lnTo>
                  <a:cubicBezTo>
                    <a:pt x="317887" y="1068350"/>
                    <a:pt x="446273" y="1225746"/>
                    <a:pt x="673725" y="1389082"/>
                  </a:cubicBezTo>
                  <a:cubicBezTo>
                    <a:pt x="919900" y="1565863"/>
                    <a:pt x="571734" y="1454340"/>
                    <a:pt x="413198" y="1365738"/>
                  </a:cubicBezTo>
                  <a:cubicBezTo>
                    <a:pt x="254661" y="1277137"/>
                    <a:pt x="45146" y="1122801"/>
                    <a:pt x="4184" y="777009"/>
                  </a:cubicBezTo>
                  <a:cubicBezTo>
                    <a:pt x="-27472" y="509784"/>
                    <a:pt x="124488" y="449381"/>
                    <a:pt x="324715" y="437280"/>
                  </a:cubicBezTo>
                  <a:cubicBezTo>
                    <a:pt x="336380" y="434371"/>
                    <a:pt x="348428" y="433658"/>
                    <a:pt x="360643" y="433658"/>
                  </a:cubicBezTo>
                  <a:lnTo>
                    <a:pt x="1641310" y="433658"/>
                  </a:lnTo>
                  <a:cubicBezTo>
                    <a:pt x="1818405" y="409653"/>
                    <a:pt x="1690492" y="254578"/>
                    <a:pt x="1466524" y="93744"/>
                  </a:cubicBezTo>
                  <a:cubicBezTo>
                    <a:pt x="1220349" y="-83037"/>
                    <a:pt x="1568515" y="28486"/>
                    <a:pt x="1727051" y="117088"/>
                  </a:cubicBezTo>
                  <a:cubicBezTo>
                    <a:pt x="1885588" y="205689"/>
                    <a:pt x="2095103" y="360025"/>
                    <a:pt x="2136066" y="705817"/>
                  </a:cubicBezTo>
                  <a:cubicBezTo>
                    <a:pt x="2138626" y="727429"/>
                    <a:pt x="2139985" y="747689"/>
                    <a:pt x="2140215" y="766679"/>
                  </a:cubicBezTo>
                  <a:close/>
                  <a:moveTo>
                    <a:pt x="2885855" y="742594"/>
                  </a:moveTo>
                  <a:cubicBezTo>
                    <a:pt x="2885855" y="911228"/>
                    <a:pt x="2749151" y="1047932"/>
                    <a:pt x="2580517" y="1047932"/>
                  </a:cubicBezTo>
                  <a:cubicBezTo>
                    <a:pt x="2411883" y="1047932"/>
                    <a:pt x="2275179" y="911228"/>
                    <a:pt x="2275179" y="742594"/>
                  </a:cubicBezTo>
                  <a:cubicBezTo>
                    <a:pt x="2275179" y="573960"/>
                    <a:pt x="2411883" y="437256"/>
                    <a:pt x="2580517" y="437256"/>
                  </a:cubicBezTo>
                  <a:cubicBezTo>
                    <a:pt x="2749151" y="437256"/>
                    <a:pt x="2885855" y="573960"/>
                    <a:pt x="2885855" y="742594"/>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19" name="Shape 219"/>
            <p:cNvSpPr/>
            <p:nvPr/>
          </p:nvSpPr>
          <p:spPr>
            <a:xfrm rot="11254553">
              <a:off x="5896979" y="3070410"/>
              <a:ext cx="249944" cy="220550"/>
            </a:xfrm>
            <a:custGeom>
              <a:avLst/>
              <a:gdLst/>
              <a:ahLst/>
              <a:cxnLst/>
              <a:rect l="0" t="0" r="0" b="0"/>
              <a:pathLst>
                <a:path w="977409" h="862463" extrusionOk="0">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20" name="Shape 220"/>
            <p:cNvSpPr/>
            <p:nvPr/>
          </p:nvSpPr>
          <p:spPr>
            <a:xfrm>
              <a:off x="5954092" y="2077514"/>
              <a:ext cx="192090" cy="189436"/>
            </a:xfrm>
            <a:custGeom>
              <a:avLst/>
              <a:gdLst/>
              <a:ahLst/>
              <a:cxnLst/>
              <a:rect l="0" t="0" r="0" b="0"/>
              <a:pathLst>
                <a:path w="2663320" h="2626530" extrusionOk="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21" name="Shape 221"/>
            <p:cNvSpPr/>
            <p:nvPr/>
          </p:nvSpPr>
          <p:spPr>
            <a:xfrm>
              <a:off x="2960136" y="3333750"/>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Metrics Collection</a:t>
              </a:r>
            </a:p>
          </p:txBody>
        </p:sp>
        <p:sp>
          <p:nvSpPr>
            <p:cNvPr id="222" name="Shape 222"/>
            <p:cNvSpPr/>
            <p:nvPr/>
          </p:nvSpPr>
          <p:spPr>
            <a:xfrm>
              <a:off x="4649594" y="2683540"/>
              <a:ext cx="1515437"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Apps</a:t>
              </a:r>
            </a:p>
          </p:txBody>
        </p:sp>
        <p:sp>
          <p:nvSpPr>
            <p:cNvPr id="223" name="Shape 223"/>
            <p:cNvSpPr/>
            <p:nvPr/>
          </p:nvSpPr>
          <p:spPr>
            <a:xfrm>
              <a:off x="5931453" y="2712898"/>
              <a:ext cx="185404"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24" name="Shape 224"/>
            <p:cNvSpPr/>
            <p:nvPr/>
          </p:nvSpPr>
          <p:spPr>
            <a:xfrm>
              <a:off x="5977467" y="1782331"/>
              <a:ext cx="149840" cy="183475"/>
            </a:xfrm>
            <a:custGeom>
              <a:avLst/>
              <a:gdLst/>
              <a:ahLst/>
              <a:cxnLst/>
              <a:rect l="0" t="0" r="0" b="0"/>
              <a:pathLst>
                <a:path w="990600" h="1265275" extrusionOk="0">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sp>
          <p:nvSpPr>
            <p:cNvPr id="225" name="Shape 225"/>
            <p:cNvSpPr/>
            <p:nvPr/>
          </p:nvSpPr>
          <p:spPr>
            <a:xfrm>
              <a:off x="2967323" y="822424"/>
              <a:ext cx="3263164" cy="272242"/>
            </a:xfrm>
            <a:prstGeom prst="roundRect">
              <a:avLst>
                <a:gd name="adj" fmla="val 17740"/>
              </a:avLst>
            </a:prstGeom>
            <a:solidFill>
              <a:srgbClr val="33928A"/>
            </a:solidFill>
            <a:ln w="12700" cap="flat">
              <a:solidFill>
                <a:schemeClr val="dk1"/>
              </a:solidFill>
              <a:prstDash val="dash"/>
              <a:round/>
              <a:headEnd type="none" w="med" len="med"/>
              <a:tailEnd type="none" w="med" len="med"/>
            </a:ln>
          </p:spPr>
          <p:txBody>
            <a:bodyPr lIns="91425" tIns="0" rIns="91425" bIns="0" anchor="ctr"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HA Proxy LB</a:t>
              </a:r>
            </a:p>
          </p:txBody>
        </p:sp>
        <p:sp>
          <p:nvSpPr>
            <p:cNvPr id="226" name="Shape 226"/>
            <p:cNvSpPr txBox="1"/>
            <p:nvPr/>
          </p:nvSpPr>
          <p:spPr>
            <a:xfrm>
              <a:off x="3986687" y="3562350"/>
              <a:ext cx="1253693"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a:solidFill>
                    <a:schemeClr val="dk1"/>
                  </a:solidFill>
                  <a:latin typeface="Arial"/>
                  <a:ea typeface="Arial"/>
                  <a:cs typeface="Arial"/>
                  <a:sym typeface="Arial"/>
                  <a:rtl val="0"/>
                </a:rPr>
                <a:t>Elastic Runtime</a:t>
              </a:r>
            </a:p>
          </p:txBody>
        </p:sp>
        <p:pic>
          <p:nvPicPr>
            <p:cNvPr id="227" name="Shape 227"/>
            <p:cNvPicPr preferRelativeResize="0"/>
            <p:nvPr/>
          </p:nvPicPr>
          <p:blipFill rotWithShape="1">
            <a:blip r:embed="rId7">
              <a:alphaModFix/>
            </a:blip>
            <a:srcRect/>
            <a:stretch/>
          </p:blipFill>
          <p:spPr>
            <a:xfrm>
              <a:off x="4302345" y="3354342"/>
              <a:ext cx="237065" cy="237065"/>
            </a:xfrm>
            <a:prstGeom prst="rect">
              <a:avLst/>
            </a:prstGeom>
            <a:noFill/>
            <a:ln>
              <a:noFill/>
            </a:ln>
          </p:spPr>
        </p:pic>
        <p:pic>
          <p:nvPicPr>
            <p:cNvPr id="228" name="Shape 228"/>
            <p:cNvPicPr preferRelativeResize="0"/>
            <p:nvPr/>
          </p:nvPicPr>
          <p:blipFill rotWithShape="1">
            <a:blip r:embed="rId8">
              <a:alphaModFix/>
            </a:blip>
            <a:srcRect/>
            <a:stretch/>
          </p:blipFill>
          <p:spPr>
            <a:xfrm>
              <a:off x="5884332" y="819150"/>
              <a:ext cx="279399" cy="279399"/>
            </a:xfrm>
            <a:prstGeom prst="rect">
              <a:avLst/>
            </a:prstGeom>
            <a:noFill/>
            <a:ln>
              <a:noFill/>
            </a:ln>
          </p:spPr>
        </p:pic>
      </p:grpSp>
      <p:sp>
        <p:nvSpPr>
          <p:cNvPr id="59" name="Rounded Rectangle 58"/>
          <p:cNvSpPr/>
          <p:nvPr/>
        </p:nvSpPr>
        <p:spPr bwMode="auto">
          <a:xfrm>
            <a:off x="3025182" y="2378739"/>
            <a:ext cx="1515437" cy="269211"/>
          </a:xfrm>
          <a:prstGeom prst="roundRect">
            <a:avLst>
              <a:gd name="adj" fmla="val 10428"/>
            </a:avLst>
          </a:prstGeom>
          <a:solidFill>
            <a:srgbClr val="00685D"/>
          </a:solidFill>
          <a:ln w="12700" cmpd="sng">
            <a:solidFill>
              <a:schemeClr val="bg1"/>
            </a:solidFill>
            <a:round/>
            <a:headEnd/>
            <a:tailEnd/>
          </a:ln>
        </p:spPr>
        <p:txBody>
          <a:bodyPr wrap="none" lIns="91440" tIns="0" rIns="91440" bIns="0" rtlCol="0" anchor="ctr"/>
          <a:lstStyle/>
          <a:p>
            <a:pPr fontAlgn="auto">
              <a:spcBef>
                <a:spcPts val="0"/>
              </a:spcBef>
              <a:spcAft>
                <a:spcPts val="0"/>
              </a:spcAft>
            </a:pPr>
            <a:r>
              <a:rPr lang="en-US" sz="1200" dirty="0" smtClean="0">
                <a:solidFill>
                  <a:prstClr val="white">
                    <a:lumMod val="95000"/>
                  </a:prstClr>
                </a:solidFill>
                <a:latin typeface="Calibri"/>
                <a:ea typeface="+mn-ea"/>
              </a:rPr>
              <a:t>Build Packs</a:t>
            </a:r>
          </a:p>
        </p:txBody>
      </p:sp>
      <p:sp>
        <p:nvSpPr>
          <p:cNvPr id="60" name="Rectangle 102"/>
          <p:cNvSpPr/>
          <p:nvPr/>
        </p:nvSpPr>
        <p:spPr>
          <a:xfrm>
            <a:off x="4314514" y="2408578"/>
            <a:ext cx="171620" cy="209533"/>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1" name="Rounded Rectangle 60"/>
          <p:cNvSpPr/>
          <p:nvPr/>
        </p:nvSpPr>
        <p:spPr bwMode="auto">
          <a:xfrm>
            <a:off x="4649594" y="2383306"/>
            <a:ext cx="1515437" cy="269211"/>
          </a:xfrm>
          <a:prstGeom prst="roundRect">
            <a:avLst>
              <a:gd name="adj" fmla="val 10428"/>
            </a:avLst>
          </a:prstGeom>
          <a:solidFill>
            <a:srgbClr val="00685D"/>
          </a:solidFill>
          <a:ln w="12700" cmpd="sng">
            <a:solidFill>
              <a:schemeClr val="bg1"/>
            </a:solidFill>
            <a:round/>
            <a:headEnd/>
            <a:tailEnd/>
          </a:ln>
        </p:spPr>
        <p:txBody>
          <a:bodyPr wrap="none" lIns="91440" tIns="0" rIns="91440" bIns="0" rtlCol="0" anchor="ctr"/>
          <a:lstStyle/>
          <a:p>
            <a:pPr fontAlgn="auto">
              <a:spcBef>
                <a:spcPts val="0"/>
              </a:spcBef>
              <a:spcAft>
                <a:spcPts val="0"/>
              </a:spcAft>
            </a:pPr>
            <a:r>
              <a:rPr lang="en-US" sz="1200" dirty="0" smtClean="0">
                <a:solidFill>
                  <a:prstClr val="white">
                    <a:lumMod val="95000"/>
                  </a:prstClr>
                </a:solidFill>
                <a:latin typeface="Calibri"/>
                <a:ea typeface="+mn-ea"/>
              </a:rPr>
              <a:t>Build Packs</a:t>
            </a:r>
          </a:p>
        </p:txBody>
      </p:sp>
      <p:sp>
        <p:nvSpPr>
          <p:cNvPr id="62" name="Rectangle 102"/>
          <p:cNvSpPr/>
          <p:nvPr/>
        </p:nvSpPr>
        <p:spPr>
          <a:xfrm>
            <a:off x="5938926" y="2413145"/>
            <a:ext cx="171620" cy="209533"/>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8288178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Operations</a:t>
            </a:r>
          </a:p>
        </p:txBody>
      </p:sp>
    </p:spTree>
    <p:extLst>
      <p:ext uri="{BB962C8B-B14F-4D97-AF65-F5344CB8AC3E}">
        <p14:creationId xmlns:p14="http://schemas.microsoft.com/office/powerpoint/2010/main" val="391190697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4" name="Shape 42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22</a:t>
            </a:fld>
            <a:endParaRPr sz="800">
              <a:solidFill>
                <a:srgbClr val="808080"/>
              </a:solidFill>
              <a:uFill>
                <a:solidFill>
                  <a:srgbClr val="808080"/>
                </a:solidFill>
              </a:uFill>
            </a:endParaRPr>
          </a:p>
        </p:txBody>
      </p:sp>
      <p:sp>
        <p:nvSpPr>
          <p:cNvPr id="425" name="Shape 42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latin typeface="Arial"/>
                <a:ea typeface="Arial"/>
                <a:cs typeface="Arial"/>
                <a:sym typeface="Arial"/>
              </a:rPr>
              <a:t>Pivotal</a:t>
            </a:r>
            <a:r>
              <a:rPr sz="2800" dirty="0">
                <a:solidFill>
                  <a:srgbClr val="3366FF"/>
                </a:solidFill>
                <a:uFill>
                  <a:solidFill>
                    <a:srgbClr val="2C95DD"/>
                  </a:solidFill>
                </a:uFill>
              </a:rPr>
              <a:t> </a:t>
            </a:r>
            <a:r>
              <a:rPr sz="2800" dirty="0">
                <a:solidFill>
                  <a:srgbClr val="2C95DD"/>
                </a:solidFill>
                <a:uFillTx/>
                <a:latin typeface="Arial"/>
                <a:ea typeface="Arial"/>
                <a:cs typeface="Arial"/>
              </a:rPr>
              <a:t>CF</a:t>
            </a:r>
            <a:r>
              <a:rPr sz="2800" dirty="0">
                <a:solidFill>
                  <a:srgbClr val="3366FF"/>
                </a:solidFill>
                <a:uFill>
                  <a:solidFill>
                    <a:srgbClr val="2C95DD"/>
                  </a:solidFill>
                </a:uFill>
              </a:rPr>
              <a:t> </a:t>
            </a:r>
            <a:r>
              <a:rPr sz="2800" dirty="0">
                <a:solidFill>
                  <a:srgbClr val="2C95DD"/>
                </a:solidFill>
                <a:uFillTx/>
                <a:latin typeface="Arial"/>
                <a:ea typeface="Arial"/>
                <a:cs typeface="Arial"/>
              </a:rPr>
              <a:t>operations</a:t>
            </a:r>
          </a:p>
        </p:txBody>
      </p:sp>
      <p:pic>
        <p:nvPicPr>
          <p:cNvPr id="426" name="pasted-image.png"/>
          <p:cNvPicPr/>
          <p:nvPr/>
        </p:nvPicPr>
        <p:blipFill>
          <a:blip r:embed="rId2">
            <a:extLst/>
          </a:blip>
          <a:stretch>
            <a:fillRect/>
          </a:stretch>
        </p:blipFill>
        <p:spPr>
          <a:xfrm>
            <a:off x="1651287" y="1388741"/>
            <a:ext cx="1892814" cy="2366018"/>
          </a:xfrm>
          <a:prstGeom prst="rect">
            <a:avLst/>
          </a:prstGeom>
          <a:ln w="12700">
            <a:miter lim="400000"/>
          </a:ln>
        </p:spPr>
      </p:pic>
      <p:sp>
        <p:nvSpPr>
          <p:cNvPr id="427" name="Shape 427"/>
          <p:cNvSpPr/>
          <p:nvPr/>
        </p:nvSpPr>
        <p:spPr>
          <a:xfrm>
            <a:off x="425454" y="3424385"/>
            <a:ext cx="4596634"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lvl="0">
              <a:defRPr sz="1800" b="0">
                <a:solidFill>
                  <a:srgbClr val="000000"/>
                </a:solidFill>
              </a:defRPr>
            </a:pPr>
            <a:r>
              <a:rPr sz="2600" b="1" dirty="0">
                <a:solidFill>
                  <a:srgbClr val="FFFFFF"/>
                </a:solidFill>
              </a:rPr>
              <a:t>Developer</a:t>
            </a:r>
          </a:p>
        </p:txBody>
      </p:sp>
      <p:sp>
        <p:nvSpPr>
          <p:cNvPr id="428" name="Shape 428"/>
          <p:cNvSpPr/>
          <p:nvPr/>
        </p:nvSpPr>
        <p:spPr>
          <a:xfrm>
            <a:off x="3651254" y="3424385"/>
            <a:ext cx="4596635"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lvl="0">
              <a:defRPr sz="1800" b="0">
                <a:solidFill>
                  <a:srgbClr val="000000"/>
                </a:solidFill>
              </a:defRPr>
            </a:pPr>
            <a:r>
              <a:rPr sz="2600" b="1">
                <a:solidFill>
                  <a:srgbClr val="FFFFFF"/>
                </a:solidFill>
              </a:rPr>
              <a:t>Operator</a:t>
            </a:r>
          </a:p>
        </p:txBody>
      </p:sp>
      <p:pic>
        <p:nvPicPr>
          <p:cNvPr id="429" name="pasted-image.png"/>
          <p:cNvPicPr/>
          <p:nvPr/>
        </p:nvPicPr>
        <p:blipFill>
          <a:blip r:embed="rId3">
            <a:extLst/>
          </a:blip>
          <a:stretch>
            <a:fillRect/>
          </a:stretch>
        </p:blipFill>
        <p:spPr>
          <a:xfrm>
            <a:off x="4247273" y="1537012"/>
            <a:ext cx="3404596" cy="1915086"/>
          </a:xfrm>
          <a:prstGeom prst="rect">
            <a:avLst/>
          </a:prstGeom>
          <a:ln w="12700">
            <a:miter lim="400000"/>
          </a:ln>
        </p:spPr>
      </p:pic>
    </p:spTree>
    <p:extLst>
      <p:ext uri="{BB962C8B-B14F-4D97-AF65-F5344CB8AC3E}">
        <p14:creationId xmlns:p14="http://schemas.microsoft.com/office/powerpoint/2010/main" val="31063598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 name="Shape 501"/>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23</a:t>
            </a:fld>
            <a:endParaRPr sz="800">
              <a:solidFill>
                <a:srgbClr val="808080"/>
              </a:solidFill>
              <a:uFill>
                <a:solidFill>
                  <a:srgbClr val="808080"/>
                </a:solidFill>
              </a:uFill>
            </a:endParaRPr>
          </a:p>
        </p:txBody>
      </p:sp>
      <p:pic>
        <p:nvPicPr>
          <p:cNvPr id="505" name="pasted-image.png"/>
          <p:cNvPicPr/>
          <p:nvPr/>
        </p:nvPicPr>
        <p:blipFill>
          <a:blip r:embed="rId2">
            <a:extLst/>
          </a:blip>
          <a:stretch>
            <a:fillRect/>
          </a:stretch>
        </p:blipFill>
        <p:spPr>
          <a:xfrm>
            <a:off x="399918" y="504210"/>
            <a:ext cx="1209445" cy="1511806"/>
          </a:xfrm>
          <a:prstGeom prst="rect">
            <a:avLst/>
          </a:prstGeom>
          <a:ln w="12700">
            <a:miter lim="400000"/>
          </a:ln>
        </p:spPr>
      </p:pic>
      <p:pic>
        <p:nvPicPr>
          <p:cNvPr id="506" name="Picture 505"/>
          <p:cNvPicPr/>
          <p:nvPr/>
        </p:nvPicPr>
        <p:blipFill>
          <a:blip r:embed="rId3">
            <a:extLst/>
          </a:blip>
          <a:stretch>
            <a:fillRect/>
          </a:stretch>
        </p:blipFill>
        <p:spPr>
          <a:xfrm>
            <a:off x="1966363" y="988167"/>
            <a:ext cx="2585381" cy="543892"/>
          </a:xfrm>
          <a:prstGeom prst="rect">
            <a:avLst/>
          </a:prstGeom>
          <a:effectLst>
            <a:outerShdw blurRad="38100" dist="20000" dir="5400000" rotWithShape="0">
              <a:srgbClr val="000000">
                <a:alpha val="38000"/>
              </a:srgbClr>
            </a:outerShdw>
          </a:effectLst>
        </p:spPr>
      </p:pic>
      <p:sp>
        <p:nvSpPr>
          <p:cNvPr id="519" name="Shape 519"/>
          <p:cNvSpPr/>
          <p:nvPr/>
        </p:nvSpPr>
        <p:spPr>
          <a:xfrm>
            <a:off x="2176705" y="656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Deploy to dev</a:t>
            </a:r>
          </a:p>
        </p:txBody>
      </p:sp>
    </p:spTree>
    <p:extLst>
      <p:ext uri="{BB962C8B-B14F-4D97-AF65-F5344CB8AC3E}">
        <p14:creationId xmlns:p14="http://schemas.microsoft.com/office/powerpoint/2010/main" val="183996657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xmlns:p14="http://schemas.microsoft.com/office/powerpoint/2010/main" advClick="0" advTm="0"/>
    </mc:Fallback>
  </mc:AlternateContent>
  <p:timing>
    <p:tnLst>
      <p:par>
        <p:cTn xmlns:p14="http://schemas.microsoft.com/office/powerpoint/2010/main" id="1" dur="indefinite" restart="never" fill="hold"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 name="Shape 501"/>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24</a:t>
            </a:fld>
            <a:endParaRPr sz="800">
              <a:solidFill>
                <a:srgbClr val="808080"/>
              </a:solidFill>
              <a:uFill>
                <a:solidFill>
                  <a:srgbClr val="808080"/>
                </a:solidFill>
              </a:uFill>
            </a:endParaRPr>
          </a:p>
        </p:txBody>
      </p:sp>
      <p:grpSp>
        <p:nvGrpSpPr>
          <p:cNvPr id="504" name="Group 504"/>
          <p:cNvGrpSpPr/>
          <p:nvPr/>
        </p:nvGrpSpPr>
        <p:grpSpPr>
          <a:xfrm>
            <a:off x="5469016" y="104621"/>
            <a:ext cx="3037443" cy="891670"/>
            <a:chOff x="0" y="0"/>
            <a:chExt cx="3037441" cy="891668"/>
          </a:xfrm>
        </p:grpSpPr>
        <p:sp>
          <p:nvSpPr>
            <p:cNvPr id="502" name="Shape 502"/>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dirty="0">
                  <a:solidFill>
                    <a:srgbClr val="848387"/>
                  </a:solidFill>
                </a:rPr>
                <a:t>Install runtime and container</a:t>
              </a:r>
            </a:p>
          </p:txBody>
        </p:sp>
        <p:pic>
          <p:nvPicPr>
            <p:cNvPr id="503"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505" name="pasted-image.png"/>
          <p:cNvPicPr/>
          <p:nvPr/>
        </p:nvPicPr>
        <p:blipFill>
          <a:blip r:embed="rId3">
            <a:extLst/>
          </a:blip>
          <a:stretch>
            <a:fillRect/>
          </a:stretch>
        </p:blipFill>
        <p:spPr>
          <a:xfrm>
            <a:off x="399918" y="504210"/>
            <a:ext cx="1209445" cy="1511806"/>
          </a:xfrm>
          <a:prstGeom prst="rect">
            <a:avLst/>
          </a:prstGeom>
          <a:ln w="12700">
            <a:miter lim="400000"/>
          </a:ln>
        </p:spPr>
      </p:pic>
      <p:pic>
        <p:nvPicPr>
          <p:cNvPr id="506" name="Picture 505"/>
          <p:cNvPicPr/>
          <p:nvPr/>
        </p:nvPicPr>
        <p:blipFill>
          <a:blip r:embed="rId4">
            <a:extLst/>
          </a:blip>
          <a:stretch>
            <a:fillRect/>
          </a:stretch>
        </p:blipFill>
        <p:spPr>
          <a:xfrm>
            <a:off x="1966363" y="988167"/>
            <a:ext cx="2585381" cy="543892"/>
          </a:xfrm>
          <a:prstGeom prst="rect">
            <a:avLst/>
          </a:prstGeom>
          <a:effectLst>
            <a:outerShdw blurRad="38100" dist="20000" dir="5400000" rotWithShape="0">
              <a:srgbClr val="000000">
                <a:alpha val="38000"/>
              </a:srgbClr>
            </a:outerShdw>
          </a:effectLst>
        </p:spPr>
      </p:pic>
      <p:grpSp>
        <p:nvGrpSpPr>
          <p:cNvPr id="509" name="Group 509"/>
          <p:cNvGrpSpPr/>
          <p:nvPr/>
        </p:nvGrpSpPr>
        <p:grpSpPr>
          <a:xfrm>
            <a:off x="5033800" y="1773060"/>
            <a:ext cx="3507446" cy="882510"/>
            <a:chOff x="267585" y="85153"/>
            <a:chExt cx="3507444" cy="882509"/>
          </a:xfrm>
        </p:grpSpPr>
        <p:sp>
          <p:nvSpPr>
            <p:cNvPr id="507" name="Shape 507"/>
            <p:cNvSpPr/>
            <p:nvPr/>
          </p:nvSpPr>
          <p:spPr>
            <a:xfrm>
              <a:off x="720868" y="266623"/>
              <a:ext cx="3054162" cy="701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load-balancing, SSL termination and dynamic routing</a:t>
              </a:r>
            </a:p>
          </p:txBody>
        </p:sp>
        <p:pic>
          <p:nvPicPr>
            <p:cNvPr id="508" name="pasted-image.png"/>
            <p:cNvPicPr/>
            <p:nvPr/>
          </p:nvPicPr>
          <p:blipFill>
            <a:blip r:embed="rId5">
              <a:extLst/>
            </a:blip>
            <a:stretch>
              <a:fillRect/>
            </a:stretch>
          </p:blipFill>
          <p:spPr>
            <a:xfrm>
              <a:off x="267585" y="85153"/>
              <a:ext cx="582822" cy="725778"/>
            </a:xfrm>
            <a:prstGeom prst="rect">
              <a:avLst/>
            </a:prstGeom>
            <a:ln w="12700" cap="flat">
              <a:noFill/>
              <a:miter lim="400000"/>
            </a:ln>
            <a:effectLst/>
          </p:spPr>
        </p:pic>
      </p:grpSp>
      <p:grpSp>
        <p:nvGrpSpPr>
          <p:cNvPr id="512" name="Group 512"/>
          <p:cNvGrpSpPr/>
          <p:nvPr/>
        </p:nvGrpSpPr>
        <p:grpSpPr>
          <a:xfrm>
            <a:off x="5783018" y="2607861"/>
            <a:ext cx="3054163" cy="802064"/>
            <a:chOff x="342900" y="-553452"/>
            <a:chExt cx="3054161" cy="802063"/>
          </a:xfrm>
        </p:grpSpPr>
        <p:sp>
          <p:nvSpPr>
            <p:cNvPr id="510" name="Shape 510"/>
            <p:cNvSpPr/>
            <p:nvPr/>
          </p:nvSpPr>
          <p:spPr>
            <a:xfrm>
              <a:off x="342900" y="-465507"/>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 config High Availability</a:t>
              </a:r>
            </a:p>
          </p:txBody>
        </p:sp>
        <p:pic>
          <p:nvPicPr>
            <p:cNvPr id="511" name="pasted-image.png"/>
            <p:cNvPicPr/>
            <p:nvPr/>
          </p:nvPicPr>
          <p:blipFill>
            <a:blip r:embed="rId6">
              <a:extLst/>
            </a:blip>
            <a:stretch>
              <a:fillRect/>
            </a:stretch>
          </p:blipFill>
          <p:spPr>
            <a:xfrm>
              <a:off x="2306092" y="-553453"/>
              <a:ext cx="727205" cy="802064"/>
            </a:xfrm>
            <a:prstGeom prst="rect">
              <a:avLst/>
            </a:prstGeom>
            <a:ln w="12700" cap="flat">
              <a:noFill/>
              <a:miter lim="400000"/>
            </a:ln>
            <a:effectLst/>
          </p:spPr>
        </p:pic>
      </p:grpSp>
      <p:grpSp>
        <p:nvGrpSpPr>
          <p:cNvPr id="515" name="Group 515"/>
          <p:cNvGrpSpPr/>
          <p:nvPr/>
        </p:nvGrpSpPr>
        <p:grpSpPr>
          <a:xfrm>
            <a:off x="5054475" y="2944083"/>
            <a:ext cx="3368248" cy="935021"/>
            <a:chOff x="1989823" y="-47045"/>
            <a:chExt cx="3368246" cy="935020"/>
          </a:xfrm>
        </p:grpSpPr>
        <p:pic>
          <p:nvPicPr>
            <p:cNvPr id="513" name="pasted-image.png"/>
            <p:cNvPicPr/>
            <p:nvPr/>
          </p:nvPicPr>
          <p:blipFill>
            <a:blip r:embed="rId7">
              <a:extLst/>
            </a:blip>
            <a:stretch>
              <a:fillRect/>
            </a:stretch>
          </p:blipFill>
          <p:spPr>
            <a:xfrm>
              <a:off x="1989823" y="-47046"/>
              <a:ext cx="642828" cy="935021"/>
            </a:xfrm>
            <a:prstGeom prst="rect">
              <a:avLst/>
            </a:prstGeom>
            <a:ln w="12700" cap="flat">
              <a:noFill/>
              <a:miter lim="400000"/>
            </a:ln>
            <a:effectLst/>
          </p:spPr>
        </p:pic>
        <p:sp>
          <p:nvSpPr>
            <p:cNvPr id="514" name="Shape 514"/>
            <p:cNvSpPr/>
            <p:nvPr/>
          </p:nvSpPr>
          <p:spPr>
            <a:xfrm>
              <a:off x="2590800" y="342900"/>
              <a:ext cx="2767271" cy="294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APM</a:t>
              </a:r>
            </a:p>
          </p:txBody>
        </p:sp>
      </p:grpSp>
      <p:grpSp>
        <p:nvGrpSpPr>
          <p:cNvPr id="518" name="Group 518"/>
          <p:cNvGrpSpPr/>
          <p:nvPr/>
        </p:nvGrpSpPr>
        <p:grpSpPr>
          <a:xfrm>
            <a:off x="5666399" y="3417348"/>
            <a:ext cx="2618229" cy="1250799"/>
            <a:chOff x="0" y="-101600"/>
            <a:chExt cx="2618228" cy="1250797"/>
          </a:xfrm>
        </p:grpSpPr>
        <p:sp>
          <p:nvSpPr>
            <p:cNvPr id="516" name="Shape 516"/>
            <p:cNvSpPr/>
            <p:nvPr/>
          </p:nvSpPr>
          <p:spPr>
            <a:xfrm>
              <a:off x="0" y="393390"/>
              <a:ext cx="2133462" cy="624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a:solidFill>
                    <a:srgbClr val="848387"/>
                  </a:solidFill>
                  <a:uFillTx/>
                  <a:latin typeface="Cooper Black"/>
                  <a:ea typeface="Cooper Black"/>
                  <a:cs typeface="Cooper Black"/>
                  <a:sym typeface="Cooper Black"/>
                </a:defRPr>
              </a:lvl1pPr>
            </a:lstStyle>
            <a:p>
              <a:pPr lvl="0">
                <a:defRPr>
                  <a:solidFill>
                    <a:srgbClr val="000000"/>
                  </a:solidFill>
                </a:defRPr>
              </a:pPr>
              <a:r>
                <a:rPr>
                  <a:solidFill>
                    <a:srgbClr val="848387"/>
                  </a:solidFill>
                </a:rPr>
                <a:t>Setup log streaming</a:t>
              </a:r>
            </a:p>
          </p:txBody>
        </p:sp>
        <p:pic>
          <p:nvPicPr>
            <p:cNvPr id="517" name="pasted-image.png"/>
            <p:cNvPicPr/>
            <p:nvPr/>
          </p:nvPicPr>
          <p:blipFill>
            <a:blip r:embed="rId8">
              <a:extLst/>
            </a:blip>
            <a:stretch>
              <a:fillRect/>
            </a:stretch>
          </p:blipFill>
          <p:spPr>
            <a:xfrm>
              <a:off x="1680130" y="-101600"/>
              <a:ext cx="938099" cy="1250798"/>
            </a:xfrm>
            <a:prstGeom prst="rect">
              <a:avLst/>
            </a:prstGeom>
            <a:ln w="12700" cap="flat">
              <a:noFill/>
              <a:miter lim="400000"/>
            </a:ln>
            <a:effectLst/>
          </p:spPr>
        </p:pic>
      </p:grpSp>
      <p:sp>
        <p:nvSpPr>
          <p:cNvPr id="519" name="Shape 519"/>
          <p:cNvSpPr/>
          <p:nvPr/>
        </p:nvSpPr>
        <p:spPr>
          <a:xfrm>
            <a:off x="2176705" y="656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Deploy to dev</a:t>
            </a:r>
          </a:p>
        </p:txBody>
      </p:sp>
      <p:grpSp>
        <p:nvGrpSpPr>
          <p:cNvPr id="522" name="Group 522"/>
          <p:cNvGrpSpPr/>
          <p:nvPr/>
        </p:nvGrpSpPr>
        <p:grpSpPr>
          <a:xfrm>
            <a:off x="5061573" y="990796"/>
            <a:ext cx="3354053" cy="953837"/>
            <a:chOff x="514045" y="-62594"/>
            <a:chExt cx="3354051" cy="953835"/>
          </a:xfrm>
        </p:grpSpPr>
        <p:pic>
          <p:nvPicPr>
            <p:cNvPr id="520" name="pasted-image.png"/>
            <p:cNvPicPr/>
            <p:nvPr/>
          </p:nvPicPr>
          <p:blipFill>
            <a:blip r:embed="rId9">
              <a:extLst/>
            </a:blip>
            <a:stretch>
              <a:fillRect/>
            </a:stretch>
          </p:blipFill>
          <p:spPr>
            <a:xfrm>
              <a:off x="3087686" y="-62595"/>
              <a:ext cx="780412" cy="953836"/>
            </a:xfrm>
            <a:prstGeom prst="rect">
              <a:avLst/>
            </a:prstGeom>
            <a:ln w="12700" cap="flat">
              <a:noFill/>
              <a:miter lim="400000"/>
            </a:ln>
            <a:effectLst/>
          </p:spPr>
        </p:pic>
        <p:sp>
          <p:nvSpPr>
            <p:cNvPr id="521" name="Shape 521"/>
            <p:cNvSpPr/>
            <p:nvPr/>
          </p:nvSpPr>
          <p:spPr>
            <a:xfrm>
              <a:off x="514045" y="117317"/>
              <a:ext cx="3144307" cy="4863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Install services (db, </a:t>
              </a:r>
            </a:p>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messaging, hadoop, …)</a:t>
              </a:r>
            </a:p>
          </p:txBody>
        </p:sp>
      </p:grpSp>
    </p:spTree>
    <p:extLst>
      <p:ext uri="{BB962C8B-B14F-4D97-AF65-F5344CB8AC3E}">
        <p14:creationId xmlns:p14="http://schemas.microsoft.com/office/powerpoint/2010/main" val="362201168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xmlns:p14="http://schemas.microsoft.com/office/powerpoint/2010/main" advClick="0" advTm="0"/>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518"/>
                                        </p:tgtEl>
                                        <p:attrNameLst>
                                          <p:attrName>style.visibility</p:attrName>
                                        </p:attrNameLst>
                                      </p:cBhvr>
                                      <p:to>
                                        <p:strVal val="visible"/>
                                      </p:to>
                                    </p:set>
                                    <p:anim calcmode="lin" valueType="num">
                                      <p:cBhvr>
                                        <p:cTn id="7" dur="750" fill="hold"/>
                                        <p:tgtEl>
                                          <p:spTgt spid="518"/>
                                        </p:tgtEl>
                                        <p:attrNameLst>
                                          <p:attrName>ppt_w</p:attrName>
                                        </p:attrNameLst>
                                      </p:cBhvr>
                                      <p:tavLst>
                                        <p:tav tm="0">
                                          <p:val>
                                            <p:fltVal val="0"/>
                                          </p:val>
                                        </p:tav>
                                        <p:tav tm="100000">
                                          <p:val>
                                            <p:strVal val="#ppt_w"/>
                                          </p:val>
                                        </p:tav>
                                      </p:tavLst>
                                    </p:anim>
                                    <p:anim calcmode="lin" valueType="num">
                                      <p:cBhvr>
                                        <p:cTn id="8" dur="750" fill="hold"/>
                                        <p:tgtEl>
                                          <p:spTgt spid="51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4" name="Shape 52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25</a:t>
            </a:fld>
            <a:endParaRPr sz="800">
              <a:solidFill>
                <a:srgbClr val="808080"/>
              </a:solidFill>
              <a:uFill>
                <a:solidFill>
                  <a:srgbClr val="808080"/>
                </a:solidFill>
              </a:uFill>
            </a:endParaRPr>
          </a:p>
        </p:txBody>
      </p:sp>
      <p:grpSp>
        <p:nvGrpSpPr>
          <p:cNvPr id="527" name="Group 527"/>
          <p:cNvGrpSpPr/>
          <p:nvPr/>
        </p:nvGrpSpPr>
        <p:grpSpPr>
          <a:xfrm>
            <a:off x="5469016" y="104621"/>
            <a:ext cx="3037443" cy="891670"/>
            <a:chOff x="0" y="0"/>
            <a:chExt cx="3037441" cy="891668"/>
          </a:xfrm>
        </p:grpSpPr>
        <p:sp>
          <p:nvSpPr>
            <p:cNvPr id="525" name="Shape 525"/>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Install runtime and container</a:t>
              </a:r>
            </a:p>
          </p:txBody>
        </p:sp>
        <p:pic>
          <p:nvPicPr>
            <p:cNvPr id="526"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528" name="pasted-image.png"/>
          <p:cNvPicPr/>
          <p:nvPr/>
        </p:nvPicPr>
        <p:blipFill>
          <a:blip r:embed="rId3">
            <a:extLst/>
          </a:blip>
          <a:stretch>
            <a:fillRect/>
          </a:stretch>
        </p:blipFill>
        <p:spPr>
          <a:xfrm>
            <a:off x="399918" y="504210"/>
            <a:ext cx="1209445" cy="1511806"/>
          </a:xfrm>
          <a:prstGeom prst="rect">
            <a:avLst/>
          </a:prstGeom>
          <a:ln w="12700">
            <a:miter lim="400000"/>
          </a:ln>
        </p:spPr>
      </p:pic>
      <p:pic>
        <p:nvPicPr>
          <p:cNvPr id="529" name="Picture 528"/>
          <p:cNvPicPr/>
          <p:nvPr/>
        </p:nvPicPr>
        <p:blipFill>
          <a:blip r:embed="rId4">
            <a:extLst/>
          </a:blip>
          <a:stretch>
            <a:fillRect/>
          </a:stretch>
        </p:blipFill>
        <p:spPr>
          <a:xfrm>
            <a:off x="1966363" y="988167"/>
            <a:ext cx="2585381" cy="543892"/>
          </a:xfrm>
          <a:prstGeom prst="rect">
            <a:avLst/>
          </a:prstGeom>
          <a:effectLst>
            <a:outerShdw blurRad="38100" dist="20000" dir="5400000" rotWithShape="0">
              <a:srgbClr val="000000">
                <a:alpha val="38000"/>
              </a:srgbClr>
            </a:outerShdw>
          </a:effectLst>
        </p:spPr>
      </p:pic>
      <p:grpSp>
        <p:nvGrpSpPr>
          <p:cNvPr id="532" name="Group 532"/>
          <p:cNvGrpSpPr/>
          <p:nvPr/>
        </p:nvGrpSpPr>
        <p:grpSpPr>
          <a:xfrm>
            <a:off x="5033800" y="1773060"/>
            <a:ext cx="3507446" cy="882510"/>
            <a:chOff x="267585" y="85153"/>
            <a:chExt cx="3507444" cy="882509"/>
          </a:xfrm>
        </p:grpSpPr>
        <p:sp>
          <p:nvSpPr>
            <p:cNvPr id="530" name="Shape 530"/>
            <p:cNvSpPr/>
            <p:nvPr/>
          </p:nvSpPr>
          <p:spPr>
            <a:xfrm>
              <a:off x="720868" y="266623"/>
              <a:ext cx="3054162" cy="701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load-balancing, SSL termination and dynamic routing</a:t>
              </a:r>
            </a:p>
          </p:txBody>
        </p:sp>
        <p:pic>
          <p:nvPicPr>
            <p:cNvPr id="531" name="pasted-image.png"/>
            <p:cNvPicPr/>
            <p:nvPr/>
          </p:nvPicPr>
          <p:blipFill>
            <a:blip r:embed="rId5">
              <a:extLst/>
            </a:blip>
            <a:stretch>
              <a:fillRect/>
            </a:stretch>
          </p:blipFill>
          <p:spPr>
            <a:xfrm>
              <a:off x="267585" y="85153"/>
              <a:ext cx="582822" cy="725778"/>
            </a:xfrm>
            <a:prstGeom prst="rect">
              <a:avLst/>
            </a:prstGeom>
            <a:ln w="12700" cap="flat">
              <a:noFill/>
              <a:miter lim="400000"/>
            </a:ln>
            <a:effectLst/>
          </p:spPr>
        </p:pic>
      </p:grpSp>
      <p:grpSp>
        <p:nvGrpSpPr>
          <p:cNvPr id="535" name="Group 535"/>
          <p:cNvGrpSpPr/>
          <p:nvPr/>
        </p:nvGrpSpPr>
        <p:grpSpPr>
          <a:xfrm>
            <a:off x="5783018" y="2607861"/>
            <a:ext cx="3054163" cy="802064"/>
            <a:chOff x="342900" y="-553452"/>
            <a:chExt cx="3054161" cy="802063"/>
          </a:xfrm>
        </p:grpSpPr>
        <p:sp>
          <p:nvSpPr>
            <p:cNvPr id="533" name="Shape 533"/>
            <p:cNvSpPr/>
            <p:nvPr/>
          </p:nvSpPr>
          <p:spPr>
            <a:xfrm>
              <a:off x="342900" y="-465507"/>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 config High Availability</a:t>
              </a:r>
            </a:p>
          </p:txBody>
        </p:sp>
        <p:pic>
          <p:nvPicPr>
            <p:cNvPr id="534" name="pasted-image.png"/>
            <p:cNvPicPr/>
            <p:nvPr/>
          </p:nvPicPr>
          <p:blipFill>
            <a:blip r:embed="rId6">
              <a:extLst/>
            </a:blip>
            <a:stretch>
              <a:fillRect/>
            </a:stretch>
          </p:blipFill>
          <p:spPr>
            <a:xfrm>
              <a:off x="2306092" y="-553453"/>
              <a:ext cx="727205" cy="802064"/>
            </a:xfrm>
            <a:prstGeom prst="rect">
              <a:avLst/>
            </a:prstGeom>
            <a:ln w="12700" cap="flat">
              <a:noFill/>
              <a:miter lim="400000"/>
            </a:ln>
            <a:effectLst/>
          </p:spPr>
        </p:pic>
      </p:grpSp>
      <p:grpSp>
        <p:nvGrpSpPr>
          <p:cNvPr id="538" name="Group 538"/>
          <p:cNvGrpSpPr/>
          <p:nvPr/>
        </p:nvGrpSpPr>
        <p:grpSpPr>
          <a:xfrm>
            <a:off x="5054475" y="2944083"/>
            <a:ext cx="3368248" cy="935021"/>
            <a:chOff x="1989823" y="-47045"/>
            <a:chExt cx="3368246" cy="935020"/>
          </a:xfrm>
        </p:grpSpPr>
        <p:pic>
          <p:nvPicPr>
            <p:cNvPr id="536" name="pasted-image.png"/>
            <p:cNvPicPr/>
            <p:nvPr/>
          </p:nvPicPr>
          <p:blipFill>
            <a:blip r:embed="rId7">
              <a:extLst/>
            </a:blip>
            <a:stretch>
              <a:fillRect/>
            </a:stretch>
          </p:blipFill>
          <p:spPr>
            <a:xfrm>
              <a:off x="1989823" y="-47046"/>
              <a:ext cx="642828" cy="935021"/>
            </a:xfrm>
            <a:prstGeom prst="rect">
              <a:avLst/>
            </a:prstGeom>
            <a:ln w="12700" cap="flat">
              <a:noFill/>
              <a:miter lim="400000"/>
            </a:ln>
            <a:effectLst/>
          </p:spPr>
        </p:pic>
        <p:sp>
          <p:nvSpPr>
            <p:cNvPr id="537" name="Shape 537"/>
            <p:cNvSpPr/>
            <p:nvPr/>
          </p:nvSpPr>
          <p:spPr>
            <a:xfrm>
              <a:off x="2590800" y="342900"/>
              <a:ext cx="2767271" cy="294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APM</a:t>
              </a:r>
            </a:p>
          </p:txBody>
        </p:sp>
      </p:grpSp>
      <p:grpSp>
        <p:nvGrpSpPr>
          <p:cNvPr id="541" name="Group 541"/>
          <p:cNvGrpSpPr/>
          <p:nvPr/>
        </p:nvGrpSpPr>
        <p:grpSpPr>
          <a:xfrm>
            <a:off x="5666399" y="3716283"/>
            <a:ext cx="2211829" cy="915352"/>
            <a:chOff x="0" y="197334"/>
            <a:chExt cx="2211828" cy="915350"/>
          </a:xfrm>
        </p:grpSpPr>
        <p:sp>
          <p:nvSpPr>
            <p:cNvPr id="539" name="Shape 539"/>
            <p:cNvSpPr/>
            <p:nvPr/>
          </p:nvSpPr>
          <p:spPr>
            <a:xfrm>
              <a:off x="0" y="393390"/>
              <a:ext cx="2133462"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500">
                  <a:solidFill>
                    <a:srgbClr val="848387"/>
                  </a:solidFill>
                  <a:uFillTx/>
                  <a:latin typeface="Cooper Black"/>
                  <a:ea typeface="Cooper Black"/>
                  <a:cs typeface="Cooper Black"/>
                  <a:sym typeface="Cooper Black"/>
                </a:defRPr>
              </a:lvl1pPr>
            </a:lstStyle>
            <a:p>
              <a:pPr lvl="0">
                <a:defRPr sz="1800">
                  <a:solidFill>
                    <a:srgbClr val="000000"/>
                  </a:solidFill>
                </a:defRPr>
              </a:pPr>
              <a:r>
                <a:rPr sz="1500">
                  <a:solidFill>
                    <a:srgbClr val="848387"/>
                  </a:solidFill>
                </a:rPr>
                <a:t>Setup log streaming</a:t>
              </a:r>
            </a:p>
          </p:txBody>
        </p:sp>
        <p:pic>
          <p:nvPicPr>
            <p:cNvPr id="540" name="pasted-image.png"/>
            <p:cNvPicPr/>
            <p:nvPr/>
          </p:nvPicPr>
          <p:blipFill>
            <a:blip r:embed="rId8">
              <a:extLst/>
            </a:blip>
            <a:stretch>
              <a:fillRect/>
            </a:stretch>
          </p:blipFill>
          <p:spPr>
            <a:xfrm>
              <a:off x="1525315" y="197334"/>
              <a:ext cx="686514" cy="915352"/>
            </a:xfrm>
            <a:prstGeom prst="rect">
              <a:avLst/>
            </a:prstGeom>
            <a:ln w="12700" cap="flat">
              <a:noFill/>
              <a:miter lim="400000"/>
            </a:ln>
            <a:effectLst/>
          </p:spPr>
        </p:pic>
      </p:grpSp>
      <p:pic>
        <p:nvPicPr>
          <p:cNvPr id="542" name="pasted-image.png"/>
          <p:cNvPicPr/>
          <p:nvPr/>
        </p:nvPicPr>
        <p:blipFill>
          <a:blip r:embed="rId9">
            <a:extLst/>
          </a:blip>
          <a:stretch>
            <a:fillRect/>
          </a:stretch>
        </p:blipFill>
        <p:spPr>
          <a:xfrm>
            <a:off x="-132803" y="2783982"/>
            <a:ext cx="2274888" cy="1706166"/>
          </a:xfrm>
          <a:prstGeom prst="rect">
            <a:avLst/>
          </a:prstGeom>
          <a:ln w="12700">
            <a:miter lim="400000"/>
          </a:ln>
        </p:spPr>
      </p:pic>
      <p:sp>
        <p:nvSpPr>
          <p:cNvPr id="543" name="Shape 543"/>
          <p:cNvSpPr/>
          <p:nvPr/>
        </p:nvSpPr>
        <p:spPr>
          <a:xfrm>
            <a:off x="2176705" y="656519"/>
            <a:ext cx="1602989"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Deploy to dev</a:t>
            </a:r>
          </a:p>
        </p:txBody>
      </p:sp>
      <p:sp>
        <p:nvSpPr>
          <p:cNvPr id="544" name="Shape 544"/>
          <p:cNvSpPr/>
          <p:nvPr/>
        </p:nvSpPr>
        <p:spPr>
          <a:xfrm>
            <a:off x="2570938" y="3384539"/>
            <a:ext cx="1640940"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App Deployed</a:t>
            </a:r>
          </a:p>
        </p:txBody>
      </p:sp>
      <p:pic>
        <p:nvPicPr>
          <p:cNvPr id="545" name="Picture 544"/>
          <p:cNvPicPr/>
          <p:nvPr/>
        </p:nvPicPr>
        <p:blipFill>
          <a:blip r:embed="rId10">
            <a:extLst/>
          </a:blip>
          <a:stretch>
            <a:fillRect/>
          </a:stretch>
        </p:blipFill>
        <p:spPr>
          <a:xfrm rot="10800000">
            <a:off x="2112828" y="3658403"/>
            <a:ext cx="2292451" cy="543891"/>
          </a:xfrm>
          <a:prstGeom prst="rect">
            <a:avLst/>
          </a:prstGeom>
          <a:effectLst>
            <a:outerShdw blurRad="38100" dist="20000" dir="5400000" rotWithShape="0">
              <a:srgbClr val="000000">
                <a:alpha val="38000"/>
              </a:srgbClr>
            </a:outerShdw>
          </a:effectLst>
        </p:spPr>
      </p:pic>
      <p:grpSp>
        <p:nvGrpSpPr>
          <p:cNvPr id="548" name="Group 548"/>
          <p:cNvGrpSpPr/>
          <p:nvPr/>
        </p:nvGrpSpPr>
        <p:grpSpPr>
          <a:xfrm>
            <a:off x="5061573" y="990796"/>
            <a:ext cx="3354053" cy="953837"/>
            <a:chOff x="514045" y="-62594"/>
            <a:chExt cx="3354051" cy="953835"/>
          </a:xfrm>
        </p:grpSpPr>
        <p:pic>
          <p:nvPicPr>
            <p:cNvPr id="546" name="pasted-image.png"/>
            <p:cNvPicPr/>
            <p:nvPr/>
          </p:nvPicPr>
          <p:blipFill>
            <a:blip r:embed="rId11">
              <a:extLst/>
            </a:blip>
            <a:stretch>
              <a:fillRect/>
            </a:stretch>
          </p:blipFill>
          <p:spPr>
            <a:xfrm>
              <a:off x="3087686" y="-62595"/>
              <a:ext cx="780412" cy="953836"/>
            </a:xfrm>
            <a:prstGeom prst="rect">
              <a:avLst/>
            </a:prstGeom>
            <a:ln w="12700" cap="flat">
              <a:noFill/>
              <a:miter lim="400000"/>
            </a:ln>
            <a:effectLst/>
          </p:spPr>
        </p:pic>
        <p:sp>
          <p:nvSpPr>
            <p:cNvPr id="547" name="Shape 547"/>
            <p:cNvSpPr/>
            <p:nvPr/>
          </p:nvSpPr>
          <p:spPr>
            <a:xfrm>
              <a:off x="514045" y="117317"/>
              <a:ext cx="3144307" cy="4863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Install services (db, </a:t>
              </a:r>
            </a:p>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messaging, hadoop, …)</a:t>
              </a:r>
            </a:p>
          </p:txBody>
        </p:sp>
      </p:grpSp>
      <p:sp>
        <p:nvSpPr>
          <p:cNvPr id="549" name="Shape 549"/>
          <p:cNvSpPr/>
          <p:nvPr/>
        </p:nvSpPr>
        <p:spPr>
          <a:xfrm flipV="1">
            <a:off x="8820150" y="348022"/>
            <a:ext cx="0" cy="4090522"/>
          </a:xfrm>
          <a:prstGeom prst="line">
            <a:avLst/>
          </a:prstGeom>
          <a:ln w="38100">
            <a:solidFill>
              <a:srgbClr val="007CA2"/>
            </a:solidFill>
            <a:custDash>
              <a:ds d="200000" sp="200000"/>
            </a:custDash>
            <a:miter lim="400000"/>
            <a:headEnd type="arrow"/>
            <a:tailEnd type="arrow"/>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550" name="Shape 550"/>
          <p:cNvSpPr/>
          <p:nvPr/>
        </p:nvSpPr>
        <p:spPr>
          <a:xfrm>
            <a:off x="4837883" y="52526"/>
            <a:ext cx="3868861" cy="4547688"/>
          </a:xfrm>
          <a:prstGeom prst="roundRect">
            <a:avLst>
              <a:gd name="adj" fmla="val 6291"/>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551" name="pasted-image.png"/>
          <p:cNvPicPr/>
          <p:nvPr/>
        </p:nvPicPr>
        <p:blipFill>
          <a:blip r:embed="rId12">
            <a:extLst/>
          </a:blip>
          <a:stretch>
            <a:fillRect/>
          </a:stretch>
        </p:blipFill>
        <p:spPr>
          <a:xfrm>
            <a:off x="4837883" y="543285"/>
            <a:ext cx="2166406" cy="4332811"/>
          </a:xfrm>
          <a:prstGeom prst="rect">
            <a:avLst/>
          </a:prstGeom>
          <a:ln w="12700">
            <a:miter lim="400000"/>
          </a:ln>
        </p:spPr>
      </p:pic>
      <p:pic>
        <p:nvPicPr>
          <p:cNvPr id="552" name="pasted-image.png"/>
          <p:cNvPicPr/>
          <p:nvPr/>
        </p:nvPicPr>
        <p:blipFill>
          <a:blip r:embed="rId13">
            <a:extLst/>
          </a:blip>
          <a:stretch>
            <a:fillRect/>
          </a:stretch>
        </p:blipFill>
        <p:spPr>
          <a:xfrm>
            <a:off x="6588678" y="2035792"/>
            <a:ext cx="2166406" cy="2502199"/>
          </a:xfrm>
          <a:prstGeom prst="rect">
            <a:avLst/>
          </a:prstGeom>
          <a:ln w="12700">
            <a:miter lim="400000"/>
          </a:ln>
        </p:spPr>
      </p:pic>
    </p:spTree>
    <p:extLst>
      <p:ext uri="{BB962C8B-B14F-4D97-AF65-F5344CB8AC3E}">
        <p14:creationId xmlns:p14="http://schemas.microsoft.com/office/powerpoint/2010/main" val="155407563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0"/>
                                  </p:iterate>
                                  <p:childTnLst>
                                    <p:set>
                                      <p:cBhvr>
                                        <p:cTn id="6" fill="hold"/>
                                        <p:tgtEl>
                                          <p:spTgt spid="544"/>
                                        </p:tgtEl>
                                        <p:attrNameLst>
                                          <p:attrName>style.visibility</p:attrName>
                                        </p:attrNameLst>
                                      </p:cBhvr>
                                      <p:to>
                                        <p:strVal val="visible"/>
                                      </p:to>
                                    </p:set>
                                  </p:childTnLst>
                                </p:cTn>
                              </p:par>
                            </p:childTnLst>
                          </p:cTn>
                        </p:par>
                        <p:par>
                          <p:cTn id="7" fill="hold">
                            <p:stCondLst>
                              <p:cond delay="0"/>
                            </p:stCondLst>
                            <p:childTnLst>
                              <p:par>
                                <p:cTn id="8" presetID="4" presetClass="entr" presetSubtype="32" fill="hold" grpId="0" nodeType="afterEffect">
                                  <p:stCondLst>
                                    <p:cond delay="0"/>
                                  </p:stCondLst>
                                  <p:iterate>
                                    <p:tmAbs val="0"/>
                                  </p:iterate>
                                  <p:childTnLst>
                                    <p:set>
                                      <p:cBhvr>
                                        <p:cTn id="9" fill="hold"/>
                                        <p:tgtEl>
                                          <p:spTgt spid="542"/>
                                        </p:tgtEl>
                                        <p:attrNameLst>
                                          <p:attrName>style.visibility</p:attrName>
                                        </p:attrNameLst>
                                      </p:cBhvr>
                                      <p:to>
                                        <p:strVal val="visible"/>
                                      </p:to>
                                    </p:set>
                                    <p:animEffect transition="in" filter="box(out)">
                                      <p:cBhvr>
                                        <p:cTn id="10" dur="1000"/>
                                        <p:tgtEl>
                                          <p:spTgt spid="54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iterate>
                                    <p:tmAbs val="0"/>
                                  </p:iterate>
                                  <p:childTnLst>
                                    <p:set>
                                      <p:cBhvr>
                                        <p:cTn id="14" fill="hold"/>
                                        <p:tgtEl>
                                          <p:spTgt spid="550"/>
                                        </p:tgtEl>
                                        <p:attrNameLst>
                                          <p:attrName>style.visibility</p:attrName>
                                        </p:attrNameLst>
                                      </p:cBhvr>
                                      <p:to>
                                        <p:strVal val="visible"/>
                                      </p:to>
                                    </p:set>
                                    <p:animEffect transition="in" filter="wipe(left)">
                                      <p:cBhvr>
                                        <p:cTn id="15" dur="1500"/>
                                        <p:tgtEl>
                                          <p:spTgt spid="550"/>
                                        </p:tgtEl>
                                      </p:cBhvr>
                                    </p:animEffect>
                                  </p:childTnLst>
                                </p:cTn>
                              </p:par>
                            </p:childTnLst>
                          </p:cTn>
                        </p:par>
                        <p:par>
                          <p:cTn id="16" fill="hold">
                            <p:stCondLst>
                              <p:cond delay="1500"/>
                            </p:stCondLst>
                            <p:childTnLst>
                              <p:par>
                                <p:cTn id="17" presetID="4" presetClass="entr" presetSubtype="32" fill="hold" grpId="0" nodeType="afterEffect">
                                  <p:stCondLst>
                                    <p:cond delay="0"/>
                                  </p:stCondLst>
                                  <p:iterate>
                                    <p:tmAbs val="0"/>
                                  </p:iterate>
                                  <p:childTnLst>
                                    <p:set>
                                      <p:cBhvr>
                                        <p:cTn id="18" fill="hold"/>
                                        <p:tgtEl>
                                          <p:spTgt spid="549"/>
                                        </p:tgtEl>
                                        <p:attrNameLst>
                                          <p:attrName>style.visibility</p:attrName>
                                        </p:attrNameLst>
                                      </p:cBhvr>
                                      <p:to>
                                        <p:strVal val="visible"/>
                                      </p:to>
                                    </p:set>
                                    <p:animEffect transition="in" filter="box(out)">
                                      <p:cBhvr>
                                        <p:cTn id="19" dur="1000"/>
                                        <p:tgtEl>
                                          <p:spTgt spid="549"/>
                                        </p:tgtEl>
                                      </p:cBhvr>
                                    </p:animEffect>
                                  </p:childTnLst>
                                </p:cTn>
                              </p:par>
                            </p:childTnLst>
                          </p:cTn>
                        </p:par>
                        <p:par>
                          <p:cTn id="20" fill="hold">
                            <p:stCondLst>
                              <p:cond delay="2500"/>
                            </p:stCondLst>
                            <p:childTnLst>
                              <p:par>
                                <p:cTn id="21" presetID="2" presetClass="entr" presetSubtype="8" fill="hold" grpId="0" nodeType="afterEffect">
                                  <p:stCondLst>
                                    <p:cond delay="0"/>
                                  </p:stCondLst>
                                  <p:iterate>
                                    <p:tmAbs val="0"/>
                                  </p:iterate>
                                  <p:childTnLst>
                                    <p:set>
                                      <p:cBhvr>
                                        <p:cTn id="22" fill="hold"/>
                                        <p:tgtEl>
                                          <p:spTgt spid="551"/>
                                        </p:tgtEl>
                                        <p:attrNameLst>
                                          <p:attrName>style.visibility</p:attrName>
                                        </p:attrNameLst>
                                      </p:cBhvr>
                                      <p:to>
                                        <p:strVal val="visible"/>
                                      </p:to>
                                    </p:set>
                                    <p:anim calcmode="lin" valueType="num">
                                      <p:cBhvr>
                                        <p:cTn id="23" dur="1000" fill="hold"/>
                                        <p:tgtEl>
                                          <p:spTgt spid="551"/>
                                        </p:tgtEl>
                                        <p:attrNameLst>
                                          <p:attrName>ppt_x</p:attrName>
                                        </p:attrNameLst>
                                      </p:cBhvr>
                                      <p:tavLst>
                                        <p:tav tm="0">
                                          <p:val>
                                            <p:strVal val="0-#ppt_w/2"/>
                                          </p:val>
                                        </p:tav>
                                        <p:tav tm="100000">
                                          <p:val>
                                            <p:strVal val="#ppt_x"/>
                                          </p:val>
                                        </p:tav>
                                      </p:tavLst>
                                    </p:anim>
                                    <p:anim calcmode="lin" valueType="num">
                                      <p:cBhvr>
                                        <p:cTn id="24" dur="1000" fill="hold"/>
                                        <p:tgtEl>
                                          <p:spTgt spid="551"/>
                                        </p:tgtEl>
                                        <p:attrNameLst>
                                          <p:attrName>ppt_y</p:attrName>
                                        </p:attrNameLst>
                                      </p:cBhvr>
                                      <p:tavLst>
                                        <p:tav tm="0">
                                          <p:val>
                                            <p:strVal val="#ppt_y"/>
                                          </p:val>
                                        </p:tav>
                                        <p:tav tm="100000">
                                          <p:val>
                                            <p:strVal val="#ppt_y"/>
                                          </p:val>
                                        </p:tav>
                                      </p:tavLst>
                                    </p:anim>
                                  </p:childTnLst>
                                </p:cTn>
                              </p:par>
                            </p:childTnLst>
                          </p:cTn>
                        </p:par>
                        <p:par>
                          <p:cTn id="25" fill="hold">
                            <p:stCondLst>
                              <p:cond delay="3500"/>
                            </p:stCondLst>
                            <p:childTnLst>
                              <p:par>
                                <p:cTn id="26" presetID="23" presetClass="entr" presetSubtype="16" fill="hold" grpId="0" nodeType="afterEffect">
                                  <p:stCondLst>
                                    <p:cond delay="500"/>
                                  </p:stCondLst>
                                  <p:iterate>
                                    <p:tmAbs val="0"/>
                                  </p:iterate>
                                  <p:childTnLst>
                                    <p:set>
                                      <p:cBhvr>
                                        <p:cTn id="27" fill="hold"/>
                                        <p:tgtEl>
                                          <p:spTgt spid="552"/>
                                        </p:tgtEl>
                                        <p:attrNameLst>
                                          <p:attrName>style.visibility</p:attrName>
                                        </p:attrNameLst>
                                      </p:cBhvr>
                                      <p:to>
                                        <p:strVal val="visible"/>
                                      </p:to>
                                    </p:set>
                                    <p:anim calcmode="lin" valueType="num">
                                      <p:cBhvr>
                                        <p:cTn id="28" dur="750" fill="hold"/>
                                        <p:tgtEl>
                                          <p:spTgt spid="552"/>
                                        </p:tgtEl>
                                        <p:attrNameLst>
                                          <p:attrName>ppt_w</p:attrName>
                                        </p:attrNameLst>
                                      </p:cBhvr>
                                      <p:tavLst>
                                        <p:tav tm="0">
                                          <p:val>
                                            <p:fltVal val="0"/>
                                          </p:val>
                                        </p:tav>
                                        <p:tav tm="100000">
                                          <p:val>
                                            <p:strVal val="#ppt_w"/>
                                          </p:val>
                                        </p:tav>
                                      </p:tavLst>
                                    </p:anim>
                                    <p:anim calcmode="lin" valueType="num">
                                      <p:cBhvr>
                                        <p:cTn id="29" dur="750" fill="hold"/>
                                        <p:tgtEl>
                                          <p:spTgt spid="55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 grpId="0" animBg="1" advAuto="0"/>
      <p:bldP spid="544" grpId="0" animBg="1" advAuto="0"/>
      <p:bldP spid="549" grpId="0" animBg="1" advAuto="0"/>
      <p:bldP spid="550" grpId="0" animBg="1" advAuto="0"/>
      <p:bldP spid="551" grpId="0" animBg="1" advAuto="0"/>
      <p:bldP spid="552"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4" name="Shape 55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26</a:t>
            </a:fld>
            <a:endParaRPr sz="800">
              <a:solidFill>
                <a:srgbClr val="808080"/>
              </a:solidFill>
              <a:uFill>
                <a:solidFill>
                  <a:srgbClr val="808080"/>
                </a:solidFill>
              </a:uFill>
            </a:endParaRPr>
          </a:p>
        </p:txBody>
      </p:sp>
      <p:grpSp>
        <p:nvGrpSpPr>
          <p:cNvPr id="557" name="Group 557"/>
          <p:cNvGrpSpPr/>
          <p:nvPr/>
        </p:nvGrpSpPr>
        <p:grpSpPr>
          <a:xfrm>
            <a:off x="5469016" y="104621"/>
            <a:ext cx="3037443" cy="891670"/>
            <a:chOff x="0" y="0"/>
            <a:chExt cx="3037441" cy="891668"/>
          </a:xfrm>
        </p:grpSpPr>
        <p:sp>
          <p:nvSpPr>
            <p:cNvPr id="555" name="Shape 555"/>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Install runtime and container</a:t>
              </a:r>
            </a:p>
          </p:txBody>
        </p:sp>
        <p:pic>
          <p:nvPicPr>
            <p:cNvPr id="556"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558" name="pasted-image.png"/>
          <p:cNvPicPr/>
          <p:nvPr/>
        </p:nvPicPr>
        <p:blipFill>
          <a:blip r:embed="rId3">
            <a:extLst/>
          </a:blip>
          <a:stretch>
            <a:fillRect/>
          </a:stretch>
        </p:blipFill>
        <p:spPr>
          <a:xfrm>
            <a:off x="34864" y="2207745"/>
            <a:ext cx="1794026" cy="2242531"/>
          </a:xfrm>
          <a:prstGeom prst="rect">
            <a:avLst/>
          </a:prstGeom>
          <a:ln w="12700">
            <a:miter lim="400000"/>
          </a:ln>
        </p:spPr>
      </p:pic>
      <p:grpSp>
        <p:nvGrpSpPr>
          <p:cNvPr id="561" name="Group 561"/>
          <p:cNvGrpSpPr/>
          <p:nvPr/>
        </p:nvGrpSpPr>
        <p:grpSpPr>
          <a:xfrm>
            <a:off x="5153070" y="990796"/>
            <a:ext cx="3171059" cy="901797"/>
            <a:chOff x="485999" y="-59179"/>
            <a:chExt cx="3171058" cy="901795"/>
          </a:xfrm>
        </p:grpSpPr>
        <p:pic>
          <p:nvPicPr>
            <p:cNvPr id="559" name="pasted-image.png"/>
            <p:cNvPicPr/>
            <p:nvPr/>
          </p:nvPicPr>
          <p:blipFill>
            <a:blip r:embed="rId4">
              <a:extLst/>
            </a:blip>
            <a:stretch>
              <a:fillRect/>
            </a:stretch>
          </p:blipFill>
          <p:spPr>
            <a:xfrm>
              <a:off x="2919225" y="-59180"/>
              <a:ext cx="737834" cy="901796"/>
            </a:xfrm>
            <a:prstGeom prst="rect">
              <a:avLst/>
            </a:prstGeom>
            <a:ln w="12700" cap="flat">
              <a:noFill/>
              <a:miter lim="400000"/>
            </a:ln>
            <a:effectLst/>
          </p:spPr>
        </p:pic>
        <p:sp>
          <p:nvSpPr>
            <p:cNvPr id="560" name="Shape 560"/>
            <p:cNvSpPr/>
            <p:nvPr/>
          </p:nvSpPr>
          <p:spPr>
            <a:xfrm>
              <a:off x="485999" y="110916"/>
              <a:ext cx="2972757" cy="459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Install services (db, </a:t>
              </a:r>
            </a:p>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messaging, hadoop, …)</a:t>
              </a:r>
            </a:p>
          </p:txBody>
        </p:sp>
      </p:grpSp>
      <p:grpSp>
        <p:nvGrpSpPr>
          <p:cNvPr id="564" name="Group 564"/>
          <p:cNvGrpSpPr/>
          <p:nvPr/>
        </p:nvGrpSpPr>
        <p:grpSpPr>
          <a:xfrm>
            <a:off x="5033800" y="1773060"/>
            <a:ext cx="3507446" cy="725777"/>
            <a:chOff x="267585" y="85153"/>
            <a:chExt cx="3507444" cy="725776"/>
          </a:xfrm>
        </p:grpSpPr>
        <p:sp>
          <p:nvSpPr>
            <p:cNvPr id="562" name="Shape 562"/>
            <p:cNvSpPr/>
            <p:nvPr/>
          </p:nvSpPr>
          <p:spPr>
            <a:xfrm>
              <a:off x="720868" y="266623"/>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load-balancing and dynamic routing</a:t>
              </a:r>
            </a:p>
          </p:txBody>
        </p:sp>
        <p:pic>
          <p:nvPicPr>
            <p:cNvPr id="563" name="pasted-image.png"/>
            <p:cNvPicPr/>
            <p:nvPr/>
          </p:nvPicPr>
          <p:blipFill>
            <a:blip r:embed="rId5">
              <a:extLst/>
            </a:blip>
            <a:stretch>
              <a:fillRect/>
            </a:stretch>
          </p:blipFill>
          <p:spPr>
            <a:xfrm>
              <a:off x="267585" y="85153"/>
              <a:ext cx="582822" cy="725778"/>
            </a:xfrm>
            <a:prstGeom prst="rect">
              <a:avLst/>
            </a:prstGeom>
            <a:ln w="12700" cap="flat">
              <a:noFill/>
              <a:miter lim="400000"/>
            </a:ln>
            <a:effectLst/>
          </p:spPr>
        </p:pic>
      </p:grpSp>
      <p:grpSp>
        <p:nvGrpSpPr>
          <p:cNvPr id="567" name="Group 567"/>
          <p:cNvGrpSpPr/>
          <p:nvPr/>
        </p:nvGrpSpPr>
        <p:grpSpPr>
          <a:xfrm>
            <a:off x="5783018" y="2607861"/>
            <a:ext cx="3054163" cy="802064"/>
            <a:chOff x="342900" y="-553452"/>
            <a:chExt cx="3054161" cy="802063"/>
          </a:xfrm>
        </p:grpSpPr>
        <p:sp>
          <p:nvSpPr>
            <p:cNvPr id="565" name="Shape 565"/>
            <p:cNvSpPr/>
            <p:nvPr/>
          </p:nvSpPr>
          <p:spPr>
            <a:xfrm>
              <a:off x="342900" y="-465507"/>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 config High Availability</a:t>
              </a:r>
            </a:p>
          </p:txBody>
        </p:sp>
        <p:pic>
          <p:nvPicPr>
            <p:cNvPr id="566" name="pasted-image.png"/>
            <p:cNvPicPr/>
            <p:nvPr/>
          </p:nvPicPr>
          <p:blipFill>
            <a:blip r:embed="rId6">
              <a:extLst/>
            </a:blip>
            <a:stretch>
              <a:fillRect/>
            </a:stretch>
          </p:blipFill>
          <p:spPr>
            <a:xfrm>
              <a:off x="2306092" y="-553453"/>
              <a:ext cx="727205" cy="802064"/>
            </a:xfrm>
            <a:prstGeom prst="rect">
              <a:avLst/>
            </a:prstGeom>
            <a:ln w="12700" cap="flat">
              <a:noFill/>
              <a:miter lim="400000"/>
            </a:ln>
            <a:effectLst/>
          </p:spPr>
        </p:pic>
      </p:grpSp>
      <p:grpSp>
        <p:nvGrpSpPr>
          <p:cNvPr id="570" name="Group 570"/>
          <p:cNvGrpSpPr/>
          <p:nvPr/>
        </p:nvGrpSpPr>
        <p:grpSpPr>
          <a:xfrm>
            <a:off x="5054475" y="2944083"/>
            <a:ext cx="3368248" cy="935021"/>
            <a:chOff x="1989823" y="-47045"/>
            <a:chExt cx="3368246" cy="935020"/>
          </a:xfrm>
        </p:grpSpPr>
        <p:pic>
          <p:nvPicPr>
            <p:cNvPr id="568" name="pasted-image.png"/>
            <p:cNvPicPr/>
            <p:nvPr/>
          </p:nvPicPr>
          <p:blipFill>
            <a:blip r:embed="rId7">
              <a:extLst/>
            </a:blip>
            <a:stretch>
              <a:fillRect/>
            </a:stretch>
          </p:blipFill>
          <p:spPr>
            <a:xfrm>
              <a:off x="1989823" y="-47046"/>
              <a:ext cx="642828" cy="935021"/>
            </a:xfrm>
            <a:prstGeom prst="rect">
              <a:avLst/>
            </a:prstGeom>
            <a:ln w="12700" cap="flat">
              <a:noFill/>
              <a:miter lim="400000"/>
            </a:ln>
            <a:effectLst/>
          </p:spPr>
        </p:pic>
        <p:sp>
          <p:nvSpPr>
            <p:cNvPr id="569" name="Shape 569"/>
            <p:cNvSpPr/>
            <p:nvPr/>
          </p:nvSpPr>
          <p:spPr>
            <a:xfrm>
              <a:off x="2590800" y="342900"/>
              <a:ext cx="2767271" cy="294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APM</a:t>
              </a:r>
            </a:p>
          </p:txBody>
        </p:sp>
      </p:grpSp>
      <p:grpSp>
        <p:nvGrpSpPr>
          <p:cNvPr id="573" name="Group 573"/>
          <p:cNvGrpSpPr/>
          <p:nvPr/>
        </p:nvGrpSpPr>
        <p:grpSpPr>
          <a:xfrm>
            <a:off x="5666399" y="3716283"/>
            <a:ext cx="2211829" cy="915352"/>
            <a:chOff x="0" y="197334"/>
            <a:chExt cx="2211828" cy="915350"/>
          </a:xfrm>
        </p:grpSpPr>
        <p:sp>
          <p:nvSpPr>
            <p:cNvPr id="571" name="Shape 571"/>
            <p:cNvSpPr/>
            <p:nvPr/>
          </p:nvSpPr>
          <p:spPr>
            <a:xfrm>
              <a:off x="0" y="393390"/>
              <a:ext cx="2133462"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500">
                  <a:solidFill>
                    <a:srgbClr val="848387"/>
                  </a:solidFill>
                  <a:uFillTx/>
                  <a:latin typeface="Cooper Black"/>
                  <a:ea typeface="Cooper Black"/>
                  <a:cs typeface="Cooper Black"/>
                  <a:sym typeface="Cooper Black"/>
                </a:defRPr>
              </a:lvl1pPr>
            </a:lstStyle>
            <a:p>
              <a:pPr lvl="0">
                <a:defRPr sz="1800">
                  <a:solidFill>
                    <a:srgbClr val="000000"/>
                  </a:solidFill>
                </a:defRPr>
              </a:pPr>
              <a:r>
                <a:rPr sz="1500">
                  <a:solidFill>
                    <a:srgbClr val="848387"/>
                  </a:solidFill>
                </a:rPr>
                <a:t>Setup log streaming</a:t>
              </a:r>
            </a:p>
          </p:txBody>
        </p:sp>
        <p:pic>
          <p:nvPicPr>
            <p:cNvPr id="572" name="pasted-image.png"/>
            <p:cNvPicPr/>
            <p:nvPr/>
          </p:nvPicPr>
          <p:blipFill>
            <a:blip r:embed="rId8">
              <a:extLst/>
            </a:blip>
            <a:stretch>
              <a:fillRect/>
            </a:stretch>
          </p:blipFill>
          <p:spPr>
            <a:xfrm>
              <a:off x="1525315" y="197334"/>
              <a:ext cx="686514" cy="915352"/>
            </a:xfrm>
            <a:prstGeom prst="rect">
              <a:avLst/>
            </a:prstGeom>
            <a:ln w="12700" cap="flat">
              <a:noFill/>
              <a:miter lim="400000"/>
            </a:ln>
            <a:effectLst/>
          </p:spPr>
        </p:pic>
      </p:grpSp>
      <p:sp>
        <p:nvSpPr>
          <p:cNvPr id="574" name="Shape 574"/>
          <p:cNvSpPr/>
          <p:nvPr/>
        </p:nvSpPr>
        <p:spPr>
          <a:xfrm>
            <a:off x="340881" y="987055"/>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Deploy to dev</a:t>
            </a:r>
          </a:p>
        </p:txBody>
      </p:sp>
      <p:sp>
        <p:nvSpPr>
          <p:cNvPr id="575" name="Shape 575"/>
          <p:cNvSpPr/>
          <p:nvPr/>
        </p:nvSpPr>
        <p:spPr>
          <a:xfrm>
            <a:off x="4546874" y="66994"/>
            <a:ext cx="4450880" cy="4547688"/>
          </a:xfrm>
          <a:prstGeom prst="roundRect">
            <a:avLst>
              <a:gd name="adj" fmla="val 5468"/>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576" name="Shape 576"/>
          <p:cNvSpPr/>
          <p:nvPr/>
        </p:nvSpPr>
        <p:spPr>
          <a:xfrm rot="21505997">
            <a:off x="2288303" y="477675"/>
            <a:ext cx="1767060"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Deploy to Test</a:t>
            </a:r>
          </a:p>
        </p:txBody>
      </p:sp>
      <p:sp>
        <p:nvSpPr>
          <p:cNvPr id="577" name="Shape 577"/>
          <p:cNvSpPr/>
          <p:nvPr/>
        </p:nvSpPr>
        <p:spPr>
          <a:xfrm rot="21593395">
            <a:off x="1641044" y="2097434"/>
            <a:ext cx="1705639"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Deploy to QA</a:t>
            </a:r>
          </a:p>
        </p:txBody>
      </p:sp>
      <p:sp>
        <p:nvSpPr>
          <p:cNvPr id="578" name="Shape 578"/>
          <p:cNvSpPr/>
          <p:nvPr/>
        </p:nvSpPr>
        <p:spPr>
          <a:xfrm rot="21300000">
            <a:off x="1772109" y="3336898"/>
            <a:ext cx="2799448" cy="29238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900" b="1"/>
            </a:lvl1pPr>
          </a:lstStyle>
          <a:p>
            <a:pPr lvl="0">
              <a:defRPr sz="1800" b="0">
                <a:solidFill>
                  <a:srgbClr val="000000"/>
                </a:solidFill>
                <a:uFillTx/>
              </a:defRPr>
            </a:pPr>
            <a:r>
              <a:rPr sz="1900" b="1">
                <a:solidFill>
                  <a:srgbClr val="FFFFFF"/>
                </a:solidFill>
                <a:uFill>
                  <a:solidFill>
                    <a:srgbClr val="4D4D4D"/>
                  </a:solidFill>
                </a:uFill>
              </a:rPr>
              <a:t>Promote to production</a:t>
            </a:r>
          </a:p>
        </p:txBody>
      </p:sp>
      <p:sp>
        <p:nvSpPr>
          <p:cNvPr id="579" name="Shape 579"/>
          <p:cNvSpPr/>
          <p:nvPr/>
        </p:nvSpPr>
        <p:spPr>
          <a:xfrm rot="21167637">
            <a:off x="2159312" y="1346764"/>
            <a:ext cx="1160336" cy="3385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b="1"/>
            </a:lvl1pPr>
          </a:lstStyle>
          <a:p>
            <a:pPr lvl="0">
              <a:defRPr sz="1800" b="0">
                <a:solidFill>
                  <a:srgbClr val="000000"/>
                </a:solidFill>
                <a:uFillTx/>
              </a:defRPr>
            </a:pPr>
            <a:r>
              <a:rPr sz="2200" b="1">
                <a:solidFill>
                  <a:srgbClr val="FFFFFF"/>
                </a:solidFill>
                <a:uFill>
                  <a:solidFill>
                    <a:srgbClr val="4D4D4D"/>
                  </a:solidFill>
                </a:uFill>
              </a:rPr>
              <a:t>Scale up</a:t>
            </a:r>
          </a:p>
        </p:txBody>
      </p:sp>
      <p:sp>
        <p:nvSpPr>
          <p:cNvPr id="580" name="Shape 580"/>
          <p:cNvSpPr/>
          <p:nvPr/>
        </p:nvSpPr>
        <p:spPr>
          <a:xfrm rot="21180000">
            <a:off x="629690" y="1784850"/>
            <a:ext cx="1611760" cy="32316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Update app</a:t>
            </a:r>
          </a:p>
        </p:txBody>
      </p:sp>
      <p:sp>
        <p:nvSpPr>
          <p:cNvPr id="581" name="Shape 581"/>
          <p:cNvSpPr/>
          <p:nvPr/>
        </p:nvSpPr>
        <p:spPr>
          <a:xfrm rot="420000">
            <a:off x="2627877" y="4111802"/>
            <a:ext cx="1411018"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Scale down</a:t>
            </a:r>
          </a:p>
        </p:txBody>
      </p:sp>
      <p:sp>
        <p:nvSpPr>
          <p:cNvPr id="582" name="Shape 582"/>
          <p:cNvSpPr/>
          <p:nvPr/>
        </p:nvSpPr>
        <p:spPr>
          <a:xfrm rot="420000">
            <a:off x="2356324" y="1048716"/>
            <a:ext cx="1218282"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Redeploy</a:t>
            </a:r>
          </a:p>
        </p:txBody>
      </p:sp>
      <p:sp>
        <p:nvSpPr>
          <p:cNvPr id="583" name="Shape 583"/>
          <p:cNvSpPr/>
          <p:nvPr/>
        </p:nvSpPr>
        <p:spPr>
          <a:xfrm rot="240000">
            <a:off x="2799337" y="2785900"/>
            <a:ext cx="1295226"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Unbind service</a:t>
            </a:r>
          </a:p>
        </p:txBody>
      </p:sp>
      <p:sp>
        <p:nvSpPr>
          <p:cNvPr id="584" name="Shape 584"/>
          <p:cNvSpPr/>
          <p:nvPr/>
        </p:nvSpPr>
        <p:spPr>
          <a:xfrm rot="20868160">
            <a:off x="2639193" y="1648187"/>
            <a:ext cx="1525358"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Bind service</a:t>
            </a:r>
          </a:p>
        </p:txBody>
      </p:sp>
      <p:sp>
        <p:nvSpPr>
          <p:cNvPr id="585" name="Shape 585"/>
          <p:cNvSpPr/>
          <p:nvPr/>
        </p:nvSpPr>
        <p:spPr>
          <a:xfrm rot="420000">
            <a:off x="296361" y="240544"/>
            <a:ext cx="1641475" cy="29238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900" b="1"/>
            </a:lvl1pPr>
          </a:lstStyle>
          <a:p>
            <a:pPr lvl="0">
              <a:defRPr sz="1800" b="0">
                <a:solidFill>
                  <a:srgbClr val="000000"/>
                </a:solidFill>
                <a:uFillTx/>
              </a:defRPr>
            </a:pPr>
            <a:r>
              <a:rPr sz="1900" b="1">
                <a:solidFill>
                  <a:srgbClr val="FFFFFF"/>
                </a:solidFill>
                <a:uFill>
                  <a:solidFill>
                    <a:srgbClr val="4D4D4D"/>
                  </a:solidFill>
                </a:uFill>
              </a:rPr>
              <a:t>Restart server</a:t>
            </a:r>
          </a:p>
        </p:txBody>
      </p:sp>
      <p:sp>
        <p:nvSpPr>
          <p:cNvPr id="586" name="Shape 586"/>
          <p:cNvSpPr/>
          <p:nvPr/>
        </p:nvSpPr>
        <p:spPr>
          <a:xfrm rot="240000">
            <a:off x="2310516" y="2964286"/>
            <a:ext cx="1157080"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Change route</a:t>
            </a:r>
          </a:p>
        </p:txBody>
      </p:sp>
      <p:pic>
        <p:nvPicPr>
          <p:cNvPr id="587" name="pasted-image.png"/>
          <p:cNvPicPr/>
          <p:nvPr/>
        </p:nvPicPr>
        <p:blipFill>
          <a:blip r:embed="rId9">
            <a:extLst/>
          </a:blip>
          <a:stretch>
            <a:fillRect/>
          </a:stretch>
        </p:blipFill>
        <p:spPr>
          <a:xfrm>
            <a:off x="4837883" y="543285"/>
            <a:ext cx="2166406" cy="4332811"/>
          </a:xfrm>
          <a:prstGeom prst="rect">
            <a:avLst/>
          </a:prstGeom>
          <a:ln w="12700">
            <a:miter lim="400000"/>
          </a:ln>
        </p:spPr>
      </p:pic>
      <p:pic>
        <p:nvPicPr>
          <p:cNvPr id="588" name="pasted-image.png"/>
          <p:cNvPicPr/>
          <p:nvPr/>
        </p:nvPicPr>
        <p:blipFill>
          <a:blip r:embed="rId10">
            <a:extLst/>
          </a:blip>
          <a:stretch>
            <a:fillRect/>
          </a:stretch>
        </p:blipFill>
        <p:spPr>
          <a:xfrm>
            <a:off x="6588678" y="2035792"/>
            <a:ext cx="2166406" cy="2502199"/>
          </a:xfrm>
          <a:prstGeom prst="rect">
            <a:avLst/>
          </a:prstGeom>
          <a:ln w="12700">
            <a:miter lim="400000"/>
          </a:ln>
        </p:spPr>
      </p:pic>
      <p:sp>
        <p:nvSpPr>
          <p:cNvPr id="589" name="Shape 589"/>
          <p:cNvSpPr/>
          <p:nvPr/>
        </p:nvSpPr>
        <p:spPr>
          <a:xfrm rot="240000">
            <a:off x="518731" y="1408319"/>
            <a:ext cx="1247287"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Scale Platform</a:t>
            </a:r>
          </a:p>
        </p:txBody>
      </p:sp>
      <p:sp>
        <p:nvSpPr>
          <p:cNvPr id="590" name="Shape 590"/>
          <p:cNvSpPr/>
          <p:nvPr/>
        </p:nvSpPr>
        <p:spPr>
          <a:xfrm rot="20103">
            <a:off x="526822" y="682213"/>
            <a:ext cx="1231106"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Create service</a:t>
            </a:r>
          </a:p>
        </p:txBody>
      </p:sp>
      <p:sp>
        <p:nvSpPr>
          <p:cNvPr id="591" name="Shape 591"/>
          <p:cNvSpPr/>
          <p:nvPr/>
        </p:nvSpPr>
        <p:spPr>
          <a:xfrm rot="20103">
            <a:off x="1574301" y="4339408"/>
            <a:ext cx="93774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Delete App</a:t>
            </a:r>
          </a:p>
        </p:txBody>
      </p:sp>
      <p:sp>
        <p:nvSpPr>
          <p:cNvPr id="592" name="Shape 592"/>
          <p:cNvSpPr/>
          <p:nvPr/>
        </p:nvSpPr>
        <p:spPr>
          <a:xfrm rot="21557452">
            <a:off x="1888782" y="74467"/>
            <a:ext cx="200054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Blue-green deployment</a:t>
            </a:r>
          </a:p>
        </p:txBody>
      </p:sp>
      <p:sp>
        <p:nvSpPr>
          <p:cNvPr id="593" name="Shape 593"/>
          <p:cNvSpPr/>
          <p:nvPr/>
        </p:nvSpPr>
        <p:spPr>
          <a:xfrm rot="20962820">
            <a:off x="2933399" y="3691942"/>
            <a:ext cx="1436729"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Check logs</a:t>
            </a:r>
          </a:p>
        </p:txBody>
      </p:sp>
      <p:sp>
        <p:nvSpPr>
          <p:cNvPr id="594" name="Shape 594"/>
          <p:cNvSpPr/>
          <p:nvPr/>
        </p:nvSpPr>
        <p:spPr>
          <a:xfrm rot="20962820">
            <a:off x="1774749" y="3630944"/>
            <a:ext cx="1976127"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Escale memory</a:t>
            </a:r>
          </a:p>
        </p:txBody>
      </p:sp>
      <p:sp>
        <p:nvSpPr>
          <p:cNvPr id="595" name="Shape 595"/>
          <p:cNvSpPr/>
          <p:nvPr/>
        </p:nvSpPr>
        <p:spPr>
          <a:xfrm rot="21122439">
            <a:off x="2544708" y="2394522"/>
            <a:ext cx="1577355"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Update app server</a:t>
            </a:r>
          </a:p>
        </p:txBody>
      </p:sp>
      <p:sp>
        <p:nvSpPr>
          <p:cNvPr id="596" name="Shape 596"/>
          <p:cNvSpPr/>
          <p:nvPr/>
        </p:nvSpPr>
        <p:spPr>
          <a:xfrm rot="565034">
            <a:off x="2946511" y="937318"/>
            <a:ext cx="1067400"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Change JDK</a:t>
            </a:r>
          </a:p>
        </p:txBody>
      </p:sp>
      <p:sp>
        <p:nvSpPr>
          <p:cNvPr id="597" name="Shape 597"/>
          <p:cNvSpPr/>
          <p:nvPr/>
        </p:nvSpPr>
        <p:spPr>
          <a:xfrm rot="21148612">
            <a:off x="2320701" y="276332"/>
            <a:ext cx="1097293"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Upgrade app</a:t>
            </a:r>
          </a:p>
        </p:txBody>
      </p:sp>
    </p:spTree>
    <p:extLst>
      <p:ext uri="{BB962C8B-B14F-4D97-AF65-F5344CB8AC3E}">
        <p14:creationId xmlns:p14="http://schemas.microsoft.com/office/powerpoint/2010/main" val="1121475817"/>
      </p:ext>
    </p:extLst>
  </p:cSld>
  <p:clrMapOvr>
    <a:masterClrMapping/>
  </p:clrMapOvr>
  <mc:AlternateContent xmlns:mc="http://schemas.openxmlformats.org/markup-compatibility/2006">
    <mc:Choice xmlns:p14="http://schemas.microsoft.com/office/powerpoint/2010/main" Requires="p14">
      <p:transition p14:dur="0" advClick="0" advTm="1000"/>
    </mc:Choice>
    <mc:Fallback>
      <p:transition xmlns:p14="http://schemas.microsoft.com/office/powerpoint/2010/main" advClick="0" advTm="1000"/>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576"/>
                                        </p:tgtEl>
                                        <p:attrNameLst>
                                          <p:attrName>style.visibility</p:attrName>
                                        </p:attrNameLst>
                                      </p:cBhvr>
                                      <p:to>
                                        <p:strVal val="visible"/>
                                      </p:to>
                                    </p:set>
                                    <p:anim calcmode="lin" valueType="num">
                                      <p:cBhvr>
                                        <p:cTn id="7" dur="500" fill="hold"/>
                                        <p:tgtEl>
                                          <p:spTgt spid="576"/>
                                        </p:tgtEl>
                                        <p:attrNameLst>
                                          <p:attrName>ppt_w</p:attrName>
                                        </p:attrNameLst>
                                      </p:cBhvr>
                                      <p:tavLst>
                                        <p:tav tm="0">
                                          <p:val>
                                            <p:fltVal val="0"/>
                                          </p:val>
                                        </p:tav>
                                        <p:tav tm="100000">
                                          <p:val>
                                            <p:strVal val="#ppt_w"/>
                                          </p:val>
                                        </p:tav>
                                      </p:tavLst>
                                    </p:anim>
                                    <p:anim calcmode="lin" valueType="num">
                                      <p:cBhvr>
                                        <p:cTn id="8" dur="500" fill="hold"/>
                                        <p:tgtEl>
                                          <p:spTgt spid="576"/>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iterate>
                                    <p:tmAbs val="0"/>
                                  </p:iterate>
                                  <p:childTnLst>
                                    <p:set>
                                      <p:cBhvr>
                                        <p:cTn id="12" fill="hold"/>
                                        <p:tgtEl>
                                          <p:spTgt spid="577"/>
                                        </p:tgtEl>
                                        <p:attrNameLst>
                                          <p:attrName>style.visibility</p:attrName>
                                        </p:attrNameLst>
                                      </p:cBhvr>
                                      <p:to>
                                        <p:strVal val="visible"/>
                                      </p:to>
                                    </p:set>
                                    <p:anim calcmode="lin" valueType="num">
                                      <p:cBhvr>
                                        <p:cTn id="13" dur="500" fill="hold"/>
                                        <p:tgtEl>
                                          <p:spTgt spid="577"/>
                                        </p:tgtEl>
                                        <p:attrNameLst>
                                          <p:attrName>ppt_w</p:attrName>
                                        </p:attrNameLst>
                                      </p:cBhvr>
                                      <p:tavLst>
                                        <p:tav tm="0">
                                          <p:val>
                                            <p:fltVal val="0"/>
                                          </p:val>
                                        </p:tav>
                                        <p:tav tm="100000">
                                          <p:val>
                                            <p:strVal val="#ppt_w"/>
                                          </p:val>
                                        </p:tav>
                                      </p:tavLst>
                                    </p:anim>
                                    <p:anim calcmode="lin" valueType="num">
                                      <p:cBhvr>
                                        <p:cTn id="14" dur="500" fill="hold"/>
                                        <p:tgtEl>
                                          <p:spTgt spid="577"/>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iterate>
                                    <p:tmAbs val="0"/>
                                  </p:iterate>
                                  <p:childTnLst>
                                    <p:set>
                                      <p:cBhvr>
                                        <p:cTn id="18" fill="hold"/>
                                        <p:tgtEl>
                                          <p:spTgt spid="578"/>
                                        </p:tgtEl>
                                        <p:attrNameLst>
                                          <p:attrName>style.visibility</p:attrName>
                                        </p:attrNameLst>
                                      </p:cBhvr>
                                      <p:to>
                                        <p:strVal val="visible"/>
                                      </p:to>
                                    </p:set>
                                    <p:anim calcmode="lin" valueType="num">
                                      <p:cBhvr>
                                        <p:cTn id="19" dur="350" fill="hold"/>
                                        <p:tgtEl>
                                          <p:spTgt spid="578"/>
                                        </p:tgtEl>
                                        <p:attrNameLst>
                                          <p:attrName>ppt_w</p:attrName>
                                        </p:attrNameLst>
                                      </p:cBhvr>
                                      <p:tavLst>
                                        <p:tav tm="0">
                                          <p:val>
                                            <p:fltVal val="0"/>
                                          </p:val>
                                        </p:tav>
                                        <p:tav tm="100000">
                                          <p:val>
                                            <p:strVal val="#ppt_w"/>
                                          </p:val>
                                        </p:tav>
                                      </p:tavLst>
                                    </p:anim>
                                    <p:anim calcmode="lin" valueType="num">
                                      <p:cBhvr>
                                        <p:cTn id="20" dur="350" fill="hold"/>
                                        <p:tgtEl>
                                          <p:spTgt spid="578"/>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0" nodeType="clickEffect">
                                  <p:stCondLst>
                                    <p:cond delay="0"/>
                                  </p:stCondLst>
                                  <p:iterate>
                                    <p:tmAbs val="0"/>
                                  </p:iterate>
                                  <p:childTnLst>
                                    <p:set>
                                      <p:cBhvr>
                                        <p:cTn id="24" fill="hold"/>
                                        <p:tgtEl>
                                          <p:spTgt spid="579"/>
                                        </p:tgtEl>
                                        <p:attrNameLst>
                                          <p:attrName>style.visibility</p:attrName>
                                        </p:attrNameLst>
                                      </p:cBhvr>
                                      <p:to>
                                        <p:strVal val="visible"/>
                                      </p:to>
                                    </p:set>
                                    <p:anim calcmode="lin" valueType="num">
                                      <p:cBhvr>
                                        <p:cTn id="25" dur="250" fill="hold"/>
                                        <p:tgtEl>
                                          <p:spTgt spid="579"/>
                                        </p:tgtEl>
                                        <p:attrNameLst>
                                          <p:attrName>ppt_w</p:attrName>
                                        </p:attrNameLst>
                                      </p:cBhvr>
                                      <p:tavLst>
                                        <p:tav tm="0">
                                          <p:val>
                                            <p:fltVal val="0"/>
                                          </p:val>
                                        </p:tav>
                                        <p:tav tm="100000">
                                          <p:val>
                                            <p:strVal val="#ppt_w"/>
                                          </p:val>
                                        </p:tav>
                                      </p:tavLst>
                                    </p:anim>
                                    <p:anim calcmode="lin" valueType="num">
                                      <p:cBhvr>
                                        <p:cTn id="26" dur="250" fill="hold"/>
                                        <p:tgtEl>
                                          <p:spTgt spid="579"/>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grpId="0" nodeType="clickEffect">
                                  <p:stCondLst>
                                    <p:cond delay="0"/>
                                  </p:stCondLst>
                                  <p:iterate>
                                    <p:tmAbs val="0"/>
                                  </p:iterate>
                                  <p:childTnLst>
                                    <p:set>
                                      <p:cBhvr>
                                        <p:cTn id="30" fill="hold"/>
                                        <p:tgtEl>
                                          <p:spTgt spid="580"/>
                                        </p:tgtEl>
                                        <p:attrNameLst>
                                          <p:attrName>style.visibility</p:attrName>
                                        </p:attrNameLst>
                                      </p:cBhvr>
                                      <p:to>
                                        <p:strVal val="visible"/>
                                      </p:to>
                                    </p:set>
                                    <p:anim calcmode="lin" valueType="num">
                                      <p:cBhvr>
                                        <p:cTn id="31" dur="200" fill="hold"/>
                                        <p:tgtEl>
                                          <p:spTgt spid="580"/>
                                        </p:tgtEl>
                                        <p:attrNameLst>
                                          <p:attrName>ppt_w</p:attrName>
                                        </p:attrNameLst>
                                      </p:cBhvr>
                                      <p:tavLst>
                                        <p:tav tm="0">
                                          <p:val>
                                            <p:fltVal val="0"/>
                                          </p:val>
                                        </p:tav>
                                        <p:tav tm="100000">
                                          <p:val>
                                            <p:strVal val="#ppt_w"/>
                                          </p:val>
                                        </p:tav>
                                      </p:tavLst>
                                    </p:anim>
                                    <p:anim calcmode="lin" valueType="num">
                                      <p:cBhvr>
                                        <p:cTn id="32" dur="200" fill="hold"/>
                                        <p:tgtEl>
                                          <p:spTgt spid="580"/>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grpId="0" nodeType="clickEffect">
                                  <p:stCondLst>
                                    <p:cond delay="0"/>
                                  </p:stCondLst>
                                  <p:iterate>
                                    <p:tmAbs val="0"/>
                                  </p:iterate>
                                  <p:childTnLst>
                                    <p:set>
                                      <p:cBhvr>
                                        <p:cTn id="36" fill="hold"/>
                                        <p:tgtEl>
                                          <p:spTgt spid="581"/>
                                        </p:tgtEl>
                                        <p:attrNameLst>
                                          <p:attrName>style.visibility</p:attrName>
                                        </p:attrNameLst>
                                      </p:cBhvr>
                                      <p:to>
                                        <p:strVal val="visible"/>
                                      </p:to>
                                    </p:set>
                                    <p:anim calcmode="lin" valueType="num">
                                      <p:cBhvr>
                                        <p:cTn id="37" dur="250" fill="hold"/>
                                        <p:tgtEl>
                                          <p:spTgt spid="581"/>
                                        </p:tgtEl>
                                        <p:attrNameLst>
                                          <p:attrName>ppt_w</p:attrName>
                                        </p:attrNameLst>
                                      </p:cBhvr>
                                      <p:tavLst>
                                        <p:tav tm="0">
                                          <p:val>
                                            <p:fltVal val="0"/>
                                          </p:val>
                                        </p:tav>
                                        <p:tav tm="100000">
                                          <p:val>
                                            <p:strVal val="#ppt_w"/>
                                          </p:val>
                                        </p:tav>
                                      </p:tavLst>
                                    </p:anim>
                                    <p:anim calcmode="lin" valueType="num">
                                      <p:cBhvr>
                                        <p:cTn id="38" dur="250" fill="hold"/>
                                        <p:tgtEl>
                                          <p:spTgt spid="581"/>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iterate>
                                    <p:tmAbs val="0"/>
                                  </p:iterate>
                                  <p:childTnLst>
                                    <p:set>
                                      <p:cBhvr>
                                        <p:cTn id="42" fill="hold"/>
                                        <p:tgtEl>
                                          <p:spTgt spid="582"/>
                                        </p:tgtEl>
                                        <p:attrNameLst>
                                          <p:attrName>style.visibility</p:attrName>
                                        </p:attrNameLst>
                                      </p:cBhvr>
                                      <p:to>
                                        <p:strVal val="visible"/>
                                      </p:to>
                                    </p:set>
                                    <p:anim calcmode="lin" valueType="num">
                                      <p:cBhvr>
                                        <p:cTn id="43" dur="100" fill="hold"/>
                                        <p:tgtEl>
                                          <p:spTgt spid="582"/>
                                        </p:tgtEl>
                                        <p:attrNameLst>
                                          <p:attrName>ppt_w</p:attrName>
                                        </p:attrNameLst>
                                      </p:cBhvr>
                                      <p:tavLst>
                                        <p:tav tm="0">
                                          <p:val>
                                            <p:fltVal val="0"/>
                                          </p:val>
                                        </p:tav>
                                        <p:tav tm="100000">
                                          <p:val>
                                            <p:strVal val="#ppt_w"/>
                                          </p:val>
                                        </p:tav>
                                      </p:tavLst>
                                    </p:anim>
                                    <p:anim calcmode="lin" valueType="num">
                                      <p:cBhvr>
                                        <p:cTn id="44" dur="100" fill="hold"/>
                                        <p:tgtEl>
                                          <p:spTgt spid="582"/>
                                        </p:tgtEl>
                                        <p:attrNameLst>
                                          <p:attrName>ppt_h</p:attrName>
                                        </p:attrNameLst>
                                      </p:cBhvr>
                                      <p:tavLst>
                                        <p:tav tm="0">
                                          <p:val>
                                            <p:fltVal val="0"/>
                                          </p:val>
                                        </p:tav>
                                        <p:tav tm="100000">
                                          <p:val>
                                            <p:strVal val="#ppt_h"/>
                                          </p:val>
                                        </p:tav>
                                      </p:tavLst>
                                    </p:anim>
                                  </p:childTnLst>
                                </p:cTn>
                              </p:par>
                            </p:childTnLst>
                          </p:cTn>
                        </p:par>
                        <p:par>
                          <p:cTn id="45" fill="hold">
                            <p:stCondLst>
                              <p:cond delay="100"/>
                            </p:stCondLst>
                            <p:childTnLst>
                              <p:par>
                                <p:cTn id="46" presetID="23" presetClass="entr" presetSubtype="16" fill="hold" grpId="0" nodeType="afterEffect">
                                  <p:stCondLst>
                                    <p:cond delay="0"/>
                                  </p:stCondLst>
                                  <p:iterate>
                                    <p:tmAbs val="0"/>
                                  </p:iterate>
                                  <p:childTnLst>
                                    <p:set>
                                      <p:cBhvr>
                                        <p:cTn id="47" fill="hold"/>
                                        <p:tgtEl>
                                          <p:spTgt spid="583"/>
                                        </p:tgtEl>
                                        <p:attrNameLst>
                                          <p:attrName>style.visibility</p:attrName>
                                        </p:attrNameLst>
                                      </p:cBhvr>
                                      <p:to>
                                        <p:strVal val="visible"/>
                                      </p:to>
                                    </p:set>
                                    <p:anim calcmode="lin" valueType="num">
                                      <p:cBhvr>
                                        <p:cTn id="48" dur="150" fill="hold"/>
                                        <p:tgtEl>
                                          <p:spTgt spid="583"/>
                                        </p:tgtEl>
                                        <p:attrNameLst>
                                          <p:attrName>ppt_w</p:attrName>
                                        </p:attrNameLst>
                                      </p:cBhvr>
                                      <p:tavLst>
                                        <p:tav tm="0">
                                          <p:val>
                                            <p:fltVal val="0"/>
                                          </p:val>
                                        </p:tav>
                                        <p:tav tm="100000">
                                          <p:val>
                                            <p:strVal val="#ppt_w"/>
                                          </p:val>
                                        </p:tav>
                                      </p:tavLst>
                                    </p:anim>
                                    <p:anim calcmode="lin" valueType="num">
                                      <p:cBhvr>
                                        <p:cTn id="49" dur="150" fill="hold"/>
                                        <p:tgtEl>
                                          <p:spTgt spid="583"/>
                                        </p:tgtEl>
                                        <p:attrNameLst>
                                          <p:attrName>ppt_h</p:attrName>
                                        </p:attrNameLst>
                                      </p:cBhvr>
                                      <p:tavLst>
                                        <p:tav tm="0">
                                          <p:val>
                                            <p:fltVal val="0"/>
                                          </p:val>
                                        </p:tav>
                                        <p:tav tm="100000">
                                          <p:val>
                                            <p:strVal val="#ppt_h"/>
                                          </p:val>
                                        </p:tav>
                                      </p:tavLst>
                                    </p:anim>
                                  </p:childTnLst>
                                </p:cTn>
                              </p:par>
                            </p:childTnLst>
                          </p:cTn>
                        </p:par>
                        <p:par>
                          <p:cTn id="50" fill="hold">
                            <p:stCondLst>
                              <p:cond delay="250"/>
                            </p:stCondLst>
                            <p:childTnLst>
                              <p:par>
                                <p:cTn id="51" presetID="23" presetClass="entr" presetSubtype="16" fill="hold" grpId="0" nodeType="afterEffect">
                                  <p:stCondLst>
                                    <p:cond delay="0"/>
                                  </p:stCondLst>
                                  <p:iterate>
                                    <p:tmAbs val="0"/>
                                  </p:iterate>
                                  <p:childTnLst>
                                    <p:set>
                                      <p:cBhvr>
                                        <p:cTn id="52" fill="hold"/>
                                        <p:tgtEl>
                                          <p:spTgt spid="584"/>
                                        </p:tgtEl>
                                        <p:attrNameLst>
                                          <p:attrName>style.visibility</p:attrName>
                                        </p:attrNameLst>
                                      </p:cBhvr>
                                      <p:to>
                                        <p:strVal val="visible"/>
                                      </p:to>
                                    </p:set>
                                    <p:anim calcmode="lin" valueType="num">
                                      <p:cBhvr>
                                        <p:cTn id="53" dur="200" fill="hold"/>
                                        <p:tgtEl>
                                          <p:spTgt spid="584"/>
                                        </p:tgtEl>
                                        <p:attrNameLst>
                                          <p:attrName>ppt_w</p:attrName>
                                        </p:attrNameLst>
                                      </p:cBhvr>
                                      <p:tavLst>
                                        <p:tav tm="0">
                                          <p:val>
                                            <p:fltVal val="0"/>
                                          </p:val>
                                        </p:tav>
                                        <p:tav tm="100000">
                                          <p:val>
                                            <p:strVal val="#ppt_w"/>
                                          </p:val>
                                        </p:tav>
                                      </p:tavLst>
                                    </p:anim>
                                    <p:anim calcmode="lin" valueType="num">
                                      <p:cBhvr>
                                        <p:cTn id="54" dur="200" fill="hold"/>
                                        <p:tgtEl>
                                          <p:spTgt spid="584"/>
                                        </p:tgtEl>
                                        <p:attrNameLst>
                                          <p:attrName>ppt_h</p:attrName>
                                        </p:attrNameLst>
                                      </p:cBhvr>
                                      <p:tavLst>
                                        <p:tav tm="0">
                                          <p:val>
                                            <p:fltVal val="0"/>
                                          </p:val>
                                        </p:tav>
                                        <p:tav tm="100000">
                                          <p:val>
                                            <p:strVal val="#ppt_h"/>
                                          </p:val>
                                        </p:tav>
                                      </p:tavLst>
                                    </p:anim>
                                  </p:childTnLst>
                                </p:cTn>
                              </p:par>
                            </p:childTnLst>
                          </p:cTn>
                        </p:par>
                        <p:par>
                          <p:cTn id="55" fill="hold">
                            <p:stCondLst>
                              <p:cond delay="450"/>
                            </p:stCondLst>
                            <p:childTnLst>
                              <p:par>
                                <p:cTn id="56" presetID="23" presetClass="entr" presetSubtype="16" fill="hold" grpId="0" nodeType="afterEffect">
                                  <p:stCondLst>
                                    <p:cond delay="0"/>
                                  </p:stCondLst>
                                  <p:iterate>
                                    <p:tmAbs val="0"/>
                                  </p:iterate>
                                  <p:childTnLst>
                                    <p:set>
                                      <p:cBhvr>
                                        <p:cTn id="57" fill="hold"/>
                                        <p:tgtEl>
                                          <p:spTgt spid="585"/>
                                        </p:tgtEl>
                                        <p:attrNameLst>
                                          <p:attrName>style.visibility</p:attrName>
                                        </p:attrNameLst>
                                      </p:cBhvr>
                                      <p:to>
                                        <p:strVal val="visible"/>
                                      </p:to>
                                    </p:set>
                                    <p:anim calcmode="lin" valueType="num">
                                      <p:cBhvr>
                                        <p:cTn id="58" dur="100" fill="hold"/>
                                        <p:tgtEl>
                                          <p:spTgt spid="585"/>
                                        </p:tgtEl>
                                        <p:attrNameLst>
                                          <p:attrName>ppt_w</p:attrName>
                                        </p:attrNameLst>
                                      </p:cBhvr>
                                      <p:tavLst>
                                        <p:tav tm="0">
                                          <p:val>
                                            <p:fltVal val="0"/>
                                          </p:val>
                                        </p:tav>
                                        <p:tav tm="100000">
                                          <p:val>
                                            <p:strVal val="#ppt_w"/>
                                          </p:val>
                                        </p:tav>
                                      </p:tavLst>
                                    </p:anim>
                                    <p:anim calcmode="lin" valueType="num">
                                      <p:cBhvr>
                                        <p:cTn id="59" dur="100" fill="hold"/>
                                        <p:tgtEl>
                                          <p:spTgt spid="585"/>
                                        </p:tgtEl>
                                        <p:attrNameLst>
                                          <p:attrName>ppt_h</p:attrName>
                                        </p:attrNameLst>
                                      </p:cBhvr>
                                      <p:tavLst>
                                        <p:tav tm="0">
                                          <p:val>
                                            <p:fltVal val="0"/>
                                          </p:val>
                                        </p:tav>
                                        <p:tav tm="100000">
                                          <p:val>
                                            <p:strVal val="#ppt_h"/>
                                          </p:val>
                                        </p:tav>
                                      </p:tavLst>
                                    </p:anim>
                                  </p:childTnLst>
                                </p:cTn>
                              </p:par>
                            </p:childTnLst>
                          </p:cTn>
                        </p:par>
                        <p:par>
                          <p:cTn id="60" fill="hold">
                            <p:stCondLst>
                              <p:cond delay="550"/>
                            </p:stCondLst>
                            <p:childTnLst>
                              <p:par>
                                <p:cTn id="61" presetID="23" presetClass="entr" presetSubtype="16" fill="hold" grpId="0" nodeType="afterEffect">
                                  <p:stCondLst>
                                    <p:cond delay="0"/>
                                  </p:stCondLst>
                                  <p:iterate>
                                    <p:tmAbs val="0"/>
                                  </p:iterate>
                                  <p:childTnLst>
                                    <p:set>
                                      <p:cBhvr>
                                        <p:cTn id="62" fill="hold"/>
                                        <p:tgtEl>
                                          <p:spTgt spid="586"/>
                                        </p:tgtEl>
                                        <p:attrNameLst>
                                          <p:attrName>style.visibility</p:attrName>
                                        </p:attrNameLst>
                                      </p:cBhvr>
                                      <p:to>
                                        <p:strVal val="visible"/>
                                      </p:to>
                                    </p:set>
                                    <p:anim calcmode="lin" valueType="num">
                                      <p:cBhvr>
                                        <p:cTn id="63" dur="150" fill="hold"/>
                                        <p:tgtEl>
                                          <p:spTgt spid="586"/>
                                        </p:tgtEl>
                                        <p:attrNameLst>
                                          <p:attrName>ppt_w</p:attrName>
                                        </p:attrNameLst>
                                      </p:cBhvr>
                                      <p:tavLst>
                                        <p:tav tm="0">
                                          <p:val>
                                            <p:fltVal val="0"/>
                                          </p:val>
                                        </p:tav>
                                        <p:tav tm="100000">
                                          <p:val>
                                            <p:strVal val="#ppt_w"/>
                                          </p:val>
                                        </p:tav>
                                      </p:tavLst>
                                    </p:anim>
                                    <p:anim calcmode="lin" valueType="num">
                                      <p:cBhvr>
                                        <p:cTn id="64" dur="150" fill="hold"/>
                                        <p:tgtEl>
                                          <p:spTgt spid="586"/>
                                        </p:tgtEl>
                                        <p:attrNameLst>
                                          <p:attrName>ppt_h</p:attrName>
                                        </p:attrNameLst>
                                      </p:cBhvr>
                                      <p:tavLst>
                                        <p:tav tm="0">
                                          <p:val>
                                            <p:fltVal val="0"/>
                                          </p:val>
                                        </p:tav>
                                        <p:tav tm="100000">
                                          <p:val>
                                            <p:strVal val="#ppt_h"/>
                                          </p:val>
                                        </p:tav>
                                      </p:tavLst>
                                    </p:anim>
                                  </p:childTnLst>
                                </p:cTn>
                              </p:par>
                            </p:childTnLst>
                          </p:cTn>
                        </p:par>
                        <p:par>
                          <p:cTn id="65" fill="hold">
                            <p:stCondLst>
                              <p:cond delay="700"/>
                            </p:stCondLst>
                            <p:childTnLst>
                              <p:par>
                                <p:cTn id="66" presetID="23" presetClass="entr" presetSubtype="16" fill="hold" grpId="0" nodeType="afterEffect">
                                  <p:stCondLst>
                                    <p:cond delay="0"/>
                                  </p:stCondLst>
                                  <p:iterate>
                                    <p:tmAbs val="0"/>
                                  </p:iterate>
                                  <p:childTnLst>
                                    <p:set>
                                      <p:cBhvr>
                                        <p:cTn id="67" fill="hold"/>
                                        <p:tgtEl>
                                          <p:spTgt spid="589"/>
                                        </p:tgtEl>
                                        <p:attrNameLst>
                                          <p:attrName>style.visibility</p:attrName>
                                        </p:attrNameLst>
                                      </p:cBhvr>
                                      <p:to>
                                        <p:strVal val="visible"/>
                                      </p:to>
                                    </p:set>
                                    <p:anim calcmode="lin" valueType="num">
                                      <p:cBhvr>
                                        <p:cTn id="68" dur="150" fill="hold"/>
                                        <p:tgtEl>
                                          <p:spTgt spid="589"/>
                                        </p:tgtEl>
                                        <p:attrNameLst>
                                          <p:attrName>ppt_w</p:attrName>
                                        </p:attrNameLst>
                                      </p:cBhvr>
                                      <p:tavLst>
                                        <p:tav tm="0">
                                          <p:val>
                                            <p:fltVal val="0"/>
                                          </p:val>
                                        </p:tav>
                                        <p:tav tm="100000">
                                          <p:val>
                                            <p:strVal val="#ppt_w"/>
                                          </p:val>
                                        </p:tav>
                                      </p:tavLst>
                                    </p:anim>
                                    <p:anim calcmode="lin" valueType="num">
                                      <p:cBhvr>
                                        <p:cTn id="69" dur="150" fill="hold"/>
                                        <p:tgtEl>
                                          <p:spTgt spid="589"/>
                                        </p:tgtEl>
                                        <p:attrNameLst>
                                          <p:attrName>ppt_h</p:attrName>
                                        </p:attrNameLst>
                                      </p:cBhvr>
                                      <p:tavLst>
                                        <p:tav tm="0">
                                          <p:val>
                                            <p:fltVal val="0"/>
                                          </p:val>
                                        </p:tav>
                                        <p:tav tm="100000">
                                          <p:val>
                                            <p:strVal val="#ppt_h"/>
                                          </p:val>
                                        </p:tav>
                                      </p:tavLst>
                                    </p:anim>
                                  </p:childTnLst>
                                </p:cTn>
                              </p:par>
                            </p:childTnLst>
                          </p:cTn>
                        </p:par>
                        <p:par>
                          <p:cTn id="70" fill="hold">
                            <p:stCondLst>
                              <p:cond delay="850"/>
                            </p:stCondLst>
                            <p:childTnLst>
                              <p:par>
                                <p:cTn id="71" presetID="23" presetClass="entr" presetSubtype="16" fill="hold" grpId="0" nodeType="afterEffect">
                                  <p:stCondLst>
                                    <p:cond delay="0"/>
                                  </p:stCondLst>
                                  <p:iterate>
                                    <p:tmAbs val="0"/>
                                  </p:iterate>
                                  <p:childTnLst>
                                    <p:set>
                                      <p:cBhvr>
                                        <p:cTn id="72" fill="hold"/>
                                        <p:tgtEl>
                                          <p:spTgt spid="590"/>
                                        </p:tgtEl>
                                        <p:attrNameLst>
                                          <p:attrName>style.visibility</p:attrName>
                                        </p:attrNameLst>
                                      </p:cBhvr>
                                      <p:to>
                                        <p:strVal val="visible"/>
                                      </p:to>
                                    </p:set>
                                    <p:anim calcmode="lin" valueType="num">
                                      <p:cBhvr>
                                        <p:cTn id="73" dur="150" fill="hold"/>
                                        <p:tgtEl>
                                          <p:spTgt spid="590"/>
                                        </p:tgtEl>
                                        <p:attrNameLst>
                                          <p:attrName>ppt_w</p:attrName>
                                        </p:attrNameLst>
                                      </p:cBhvr>
                                      <p:tavLst>
                                        <p:tav tm="0">
                                          <p:val>
                                            <p:fltVal val="0"/>
                                          </p:val>
                                        </p:tav>
                                        <p:tav tm="100000">
                                          <p:val>
                                            <p:strVal val="#ppt_w"/>
                                          </p:val>
                                        </p:tav>
                                      </p:tavLst>
                                    </p:anim>
                                    <p:anim calcmode="lin" valueType="num">
                                      <p:cBhvr>
                                        <p:cTn id="74" dur="150" fill="hold"/>
                                        <p:tgtEl>
                                          <p:spTgt spid="590"/>
                                        </p:tgtEl>
                                        <p:attrNameLst>
                                          <p:attrName>ppt_h</p:attrName>
                                        </p:attrNameLst>
                                      </p:cBhvr>
                                      <p:tavLst>
                                        <p:tav tm="0">
                                          <p:val>
                                            <p:fltVal val="0"/>
                                          </p:val>
                                        </p:tav>
                                        <p:tav tm="100000">
                                          <p:val>
                                            <p:strVal val="#ppt_h"/>
                                          </p:val>
                                        </p:tav>
                                      </p:tavLst>
                                    </p:anim>
                                  </p:childTnLst>
                                </p:cTn>
                              </p:par>
                            </p:childTnLst>
                          </p:cTn>
                        </p:par>
                        <p:par>
                          <p:cTn id="75" fill="hold">
                            <p:stCondLst>
                              <p:cond delay="1000"/>
                            </p:stCondLst>
                            <p:childTnLst>
                              <p:par>
                                <p:cTn id="76" presetID="23" presetClass="entr" presetSubtype="16" fill="hold" grpId="0" nodeType="afterEffect">
                                  <p:stCondLst>
                                    <p:cond delay="0"/>
                                  </p:stCondLst>
                                  <p:iterate>
                                    <p:tmAbs val="0"/>
                                  </p:iterate>
                                  <p:childTnLst>
                                    <p:set>
                                      <p:cBhvr>
                                        <p:cTn id="77" fill="hold"/>
                                        <p:tgtEl>
                                          <p:spTgt spid="591"/>
                                        </p:tgtEl>
                                        <p:attrNameLst>
                                          <p:attrName>style.visibility</p:attrName>
                                        </p:attrNameLst>
                                      </p:cBhvr>
                                      <p:to>
                                        <p:strVal val="visible"/>
                                      </p:to>
                                    </p:set>
                                    <p:anim calcmode="lin" valueType="num">
                                      <p:cBhvr>
                                        <p:cTn id="78" dur="150" fill="hold"/>
                                        <p:tgtEl>
                                          <p:spTgt spid="591"/>
                                        </p:tgtEl>
                                        <p:attrNameLst>
                                          <p:attrName>ppt_w</p:attrName>
                                        </p:attrNameLst>
                                      </p:cBhvr>
                                      <p:tavLst>
                                        <p:tav tm="0">
                                          <p:val>
                                            <p:fltVal val="0"/>
                                          </p:val>
                                        </p:tav>
                                        <p:tav tm="100000">
                                          <p:val>
                                            <p:strVal val="#ppt_w"/>
                                          </p:val>
                                        </p:tav>
                                      </p:tavLst>
                                    </p:anim>
                                    <p:anim calcmode="lin" valueType="num">
                                      <p:cBhvr>
                                        <p:cTn id="79" dur="150" fill="hold"/>
                                        <p:tgtEl>
                                          <p:spTgt spid="591"/>
                                        </p:tgtEl>
                                        <p:attrNameLst>
                                          <p:attrName>ppt_h</p:attrName>
                                        </p:attrNameLst>
                                      </p:cBhvr>
                                      <p:tavLst>
                                        <p:tav tm="0">
                                          <p:val>
                                            <p:fltVal val="0"/>
                                          </p:val>
                                        </p:tav>
                                        <p:tav tm="100000">
                                          <p:val>
                                            <p:strVal val="#ppt_h"/>
                                          </p:val>
                                        </p:tav>
                                      </p:tavLst>
                                    </p:anim>
                                  </p:childTnLst>
                                </p:cTn>
                              </p:par>
                            </p:childTnLst>
                          </p:cTn>
                        </p:par>
                        <p:par>
                          <p:cTn id="80" fill="hold">
                            <p:stCondLst>
                              <p:cond delay="1150"/>
                            </p:stCondLst>
                            <p:childTnLst>
                              <p:par>
                                <p:cTn id="81" presetID="23" presetClass="entr" presetSubtype="16" fill="hold" grpId="0" nodeType="afterEffect">
                                  <p:stCondLst>
                                    <p:cond delay="0"/>
                                  </p:stCondLst>
                                  <p:iterate>
                                    <p:tmAbs val="0"/>
                                  </p:iterate>
                                  <p:childTnLst>
                                    <p:set>
                                      <p:cBhvr>
                                        <p:cTn id="82" fill="hold"/>
                                        <p:tgtEl>
                                          <p:spTgt spid="592"/>
                                        </p:tgtEl>
                                        <p:attrNameLst>
                                          <p:attrName>style.visibility</p:attrName>
                                        </p:attrNameLst>
                                      </p:cBhvr>
                                      <p:to>
                                        <p:strVal val="visible"/>
                                      </p:to>
                                    </p:set>
                                    <p:anim calcmode="lin" valueType="num">
                                      <p:cBhvr>
                                        <p:cTn id="83" dur="150" fill="hold"/>
                                        <p:tgtEl>
                                          <p:spTgt spid="592"/>
                                        </p:tgtEl>
                                        <p:attrNameLst>
                                          <p:attrName>ppt_w</p:attrName>
                                        </p:attrNameLst>
                                      </p:cBhvr>
                                      <p:tavLst>
                                        <p:tav tm="0">
                                          <p:val>
                                            <p:fltVal val="0"/>
                                          </p:val>
                                        </p:tav>
                                        <p:tav tm="100000">
                                          <p:val>
                                            <p:strVal val="#ppt_w"/>
                                          </p:val>
                                        </p:tav>
                                      </p:tavLst>
                                    </p:anim>
                                    <p:anim calcmode="lin" valueType="num">
                                      <p:cBhvr>
                                        <p:cTn id="84" dur="150" fill="hold"/>
                                        <p:tgtEl>
                                          <p:spTgt spid="592"/>
                                        </p:tgtEl>
                                        <p:attrNameLst>
                                          <p:attrName>ppt_h</p:attrName>
                                        </p:attrNameLst>
                                      </p:cBhvr>
                                      <p:tavLst>
                                        <p:tav tm="0">
                                          <p:val>
                                            <p:fltVal val="0"/>
                                          </p:val>
                                        </p:tav>
                                        <p:tav tm="100000">
                                          <p:val>
                                            <p:strVal val="#ppt_h"/>
                                          </p:val>
                                        </p:tav>
                                      </p:tavLst>
                                    </p:anim>
                                  </p:childTnLst>
                                </p:cTn>
                              </p:par>
                            </p:childTnLst>
                          </p:cTn>
                        </p:par>
                        <p:par>
                          <p:cTn id="85" fill="hold">
                            <p:stCondLst>
                              <p:cond delay="1300"/>
                            </p:stCondLst>
                            <p:childTnLst>
                              <p:par>
                                <p:cTn id="86" presetID="23" presetClass="entr" presetSubtype="16" fill="hold" grpId="0" nodeType="afterEffect">
                                  <p:stCondLst>
                                    <p:cond delay="0"/>
                                  </p:stCondLst>
                                  <p:iterate>
                                    <p:tmAbs val="0"/>
                                  </p:iterate>
                                  <p:childTnLst>
                                    <p:set>
                                      <p:cBhvr>
                                        <p:cTn id="87" fill="hold"/>
                                        <p:tgtEl>
                                          <p:spTgt spid="593"/>
                                        </p:tgtEl>
                                        <p:attrNameLst>
                                          <p:attrName>style.visibility</p:attrName>
                                        </p:attrNameLst>
                                      </p:cBhvr>
                                      <p:to>
                                        <p:strVal val="visible"/>
                                      </p:to>
                                    </p:set>
                                    <p:anim calcmode="lin" valueType="num">
                                      <p:cBhvr>
                                        <p:cTn id="88" dur="100" fill="hold"/>
                                        <p:tgtEl>
                                          <p:spTgt spid="593"/>
                                        </p:tgtEl>
                                        <p:attrNameLst>
                                          <p:attrName>ppt_w</p:attrName>
                                        </p:attrNameLst>
                                      </p:cBhvr>
                                      <p:tavLst>
                                        <p:tav tm="0">
                                          <p:val>
                                            <p:fltVal val="0"/>
                                          </p:val>
                                        </p:tav>
                                        <p:tav tm="100000">
                                          <p:val>
                                            <p:strVal val="#ppt_w"/>
                                          </p:val>
                                        </p:tav>
                                      </p:tavLst>
                                    </p:anim>
                                    <p:anim calcmode="lin" valueType="num">
                                      <p:cBhvr>
                                        <p:cTn id="89" dur="100" fill="hold"/>
                                        <p:tgtEl>
                                          <p:spTgt spid="593"/>
                                        </p:tgtEl>
                                        <p:attrNameLst>
                                          <p:attrName>ppt_h</p:attrName>
                                        </p:attrNameLst>
                                      </p:cBhvr>
                                      <p:tavLst>
                                        <p:tav tm="0">
                                          <p:val>
                                            <p:fltVal val="0"/>
                                          </p:val>
                                        </p:tav>
                                        <p:tav tm="100000">
                                          <p:val>
                                            <p:strVal val="#ppt_h"/>
                                          </p:val>
                                        </p:tav>
                                      </p:tavLst>
                                    </p:anim>
                                  </p:childTnLst>
                                </p:cTn>
                              </p:par>
                            </p:childTnLst>
                          </p:cTn>
                        </p:par>
                        <p:par>
                          <p:cTn id="90" fill="hold">
                            <p:stCondLst>
                              <p:cond delay="1400"/>
                            </p:stCondLst>
                            <p:childTnLst>
                              <p:par>
                                <p:cTn id="91" presetID="23" presetClass="entr" presetSubtype="16" fill="hold" grpId="0" nodeType="afterEffect">
                                  <p:stCondLst>
                                    <p:cond delay="0"/>
                                  </p:stCondLst>
                                  <p:iterate>
                                    <p:tmAbs val="0"/>
                                  </p:iterate>
                                  <p:childTnLst>
                                    <p:set>
                                      <p:cBhvr>
                                        <p:cTn id="92" fill="hold"/>
                                        <p:tgtEl>
                                          <p:spTgt spid="594"/>
                                        </p:tgtEl>
                                        <p:attrNameLst>
                                          <p:attrName>style.visibility</p:attrName>
                                        </p:attrNameLst>
                                      </p:cBhvr>
                                      <p:to>
                                        <p:strVal val="visible"/>
                                      </p:to>
                                    </p:set>
                                    <p:anim calcmode="lin" valueType="num">
                                      <p:cBhvr>
                                        <p:cTn id="93" dur="100" fill="hold"/>
                                        <p:tgtEl>
                                          <p:spTgt spid="594"/>
                                        </p:tgtEl>
                                        <p:attrNameLst>
                                          <p:attrName>ppt_w</p:attrName>
                                        </p:attrNameLst>
                                      </p:cBhvr>
                                      <p:tavLst>
                                        <p:tav tm="0">
                                          <p:val>
                                            <p:fltVal val="0"/>
                                          </p:val>
                                        </p:tav>
                                        <p:tav tm="100000">
                                          <p:val>
                                            <p:strVal val="#ppt_w"/>
                                          </p:val>
                                        </p:tav>
                                      </p:tavLst>
                                    </p:anim>
                                    <p:anim calcmode="lin" valueType="num">
                                      <p:cBhvr>
                                        <p:cTn id="94" dur="100" fill="hold"/>
                                        <p:tgtEl>
                                          <p:spTgt spid="594"/>
                                        </p:tgtEl>
                                        <p:attrNameLst>
                                          <p:attrName>ppt_h</p:attrName>
                                        </p:attrNameLst>
                                      </p:cBhvr>
                                      <p:tavLst>
                                        <p:tav tm="0">
                                          <p:val>
                                            <p:fltVal val="0"/>
                                          </p:val>
                                        </p:tav>
                                        <p:tav tm="100000">
                                          <p:val>
                                            <p:strVal val="#ppt_h"/>
                                          </p:val>
                                        </p:tav>
                                      </p:tavLst>
                                    </p:anim>
                                  </p:childTnLst>
                                </p:cTn>
                              </p:par>
                            </p:childTnLst>
                          </p:cTn>
                        </p:par>
                        <p:par>
                          <p:cTn id="95" fill="hold">
                            <p:stCondLst>
                              <p:cond delay="1500"/>
                            </p:stCondLst>
                            <p:childTnLst>
                              <p:par>
                                <p:cTn id="96" presetID="23" presetClass="entr" presetSubtype="16" fill="hold" grpId="0" nodeType="afterEffect">
                                  <p:stCondLst>
                                    <p:cond delay="0"/>
                                  </p:stCondLst>
                                  <p:iterate>
                                    <p:tmAbs val="0"/>
                                  </p:iterate>
                                  <p:childTnLst>
                                    <p:set>
                                      <p:cBhvr>
                                        <p:cTn id="97" fill="hold"/>
                                        <p:tgtEl>
                                          <p:spTgt spid="595"/>
                                        </p:tgtEl>
                                        <p:attrNameLst>
                                          <p:attrName>style.visibility</p:attrName>
                                        </p:attrNameLst>
                                      </p:cBhvr>
                                      <p:to>
                                        <p:strVal val="visible"/>
                                      </p:to>
                                    </p:set>
                                    <p:anim calcmode="lin" valueType="num">
                                      <p:cBhvr>
                                        <p:cTn id="98" dur="150" fill="hold"/>
                                        <p:tgtEl>
                                          <p:spTgt spid="595"/>
                                        </p:tgtEl>
                                        <p:attrNameLst>
                                          <p:attrName>ppt_w</p:attrName>
                                        </p:attrNameLst>
                                      </p:cBhvr>
                                      <p:tavLst>
                                        <p:tav tm="0">
                                          <p:val>
                                            <p:fltVal val="0"/>
                                          </p:val>
                                        </p:tav>
                                        <p:tav tm="100000">
                                          <p:val>
                                            <p:strVal val="#ppt_w"/>
                                          </p:val>
                                        </p:tav>
                                      </p:tavLst>
                                    </p:anim>
                                    <p:anim calcmode="lin" valueType="num">
                                      <p:cBhvr>
                                        <p:cTn id="99" dur="150" fill="hold"/>
                                        <p:tgtEl>
                                          <p:spTgt spid="595"/>
                                        </p:tgtEl>
                                        <p:attrNameLst>
                                          <p:attrName>ppt_h</p:attrName>
                                        </p:attrNameLst>
                                      </p:cBhvr>
                                      <p:tavLst>
                                        <p:tav tm="0">
                                          <p:val>
                                            <p:fltVal val="0"/>
                                          </p:val>
                                        </p:tav>
                                        <p:tav tm="100000">
                                          <p:val>
                                            <p:strVal val="#ppt_h"/>
                                          </p:val>
                                        </p:tav>
                                      </p:tavLst>
                                    </p:anim>
                                  </p:childTnLst>
                                </p:cTn>
                              </p:par>
                            </p:childTnLst>
                          </p:cTn>
                        </p:par>
                        <p:par>
                          <p:cTn id="100" fill="hold">
                            <p:stCondLst>
                              <p:cond delay="1650"/>
                            </p:stCondLst>
                            <p:childTnLst>
                              <p:par>
                                <p:cTn id="101" presetID="23" presetClass="entr" presetSubtype="16" fill="hold" grpId="0" nodeType="afterEffect">
                                  <p:stCondLst>
                                    <p:cond delay="0"/>
                                  </p:stCondLst>
                                  <p:iterate>
                                    <p:tmAbs val="0"/>
                                  </p:iterate>
                                  <p:childTnLst>
                                    <p:set>
                                      <p:cBhvr>
                                        <p:cTn id="102" fill="hold"/>
                                        <p:tgtEl>
                                          <p:spTgt spid="596"/>
                                        </p:tgtEl>
                                        <p:attrNameLst>
                                          <p:attrName>style.visibility</p:attrName>
                                        </p:attrNameLst>
                                      </p:cBhvr>
                                      <p:to>
                                        <p:strVal val="visible"/>
                                      </p:to>
                                    </p:set>
                                    <p:anim calcmode="lin" valueType="num">
                                      <p:cBhvr>
                                        <p:cTn id="103" dur="150" fill="hold"/>
                                        <p:tgtEl>
                                          <p:spTgt spid="596"/>
                                        </p:tgtEl>
                                        <p:attrNameLst>
                                          <p:attrName>ppt_w</p:attrName>
                                        </p:attrNameLst>
                                      </p:cBhvr>
                                      <p:tavLst>
                                        <p:tav tm="0">
                                          <p:val>
                                            <p:fltVal val="0"/>
                                          </p:val>
                                        </p:tav>
                                        <p:tav tm="100000">
                                          <p:val>
                                            <p:strVal val="#ppt_w"/>
                                          </p:val>
                                        </p:tav>
                                      </p:tavLst>
                                    </p:anim>
                                    <p:anim calcmode="lin" valueType="num">
                                      <p:cBhvr>
                                        <p:cTn id="104" dur="150" fill="hold"/>
                                        <p:tgtEl>
                                          <p:spTgt spid="596"/>
                                        </p:tgtEl>
                                        <p:attrNameLst>
                                          <p:attrName>ppt_h</p:attrName>
                                        </p:attrNameLst>
                                      </p:cBhvr>
                                      <p:tavLst>
                                        <p:tav tm="0">
                                          <p:val>
                                            <p:fltVal val="0"/>
                                          </p:val>
                                        </p:tav>
                                        <p:tav tm="100000">
                                          <p:val>
                                            <p:strVal val="#ppt_h"/>
                                          </p:val>
                                        </p:tav>
                                      </p:tavLst>
                                    </p:anim>
                                  </p:childTnLst>
                                </p:cTn>
                              </p:par>
                            </p:childTnLst>
                          </p:cTn>
                        </p:par>
                        <p:par>
                          <p:cTn id="105" fill="hold">
                            <p:stCondLst>
                              <p:cond delay="1800"/>
                            </p:stCondLst>
                            <p:childTnLst>
                              <p:par>
                                <p:cTn id="106" presetID="23" presetClass="entr" presetSubtype="16" fill="hold" grpId="0" nodeType="afterEffect">
                                  <p:stCondLst>
                                    <p:cond delay="0"/>
                                  </p:stCondLst>
                                  <p:iterate>
                                    <p:tmAbs val="0"/>
                                  </p:iterate>
                                  <p:childTnLst>
                                    <p:set>
                                      <p:cBhvr>
                                        <p:cTn id="107" fill="hold"/>
                                        <p:tgtEl>
                                          <p:spTgt spid="597"/>
                                        </p:tgtEl>
                                        <p:attrNameLst>
                                          <p:attrName>style.visibility</p:attrName>
                                        </p:attrNameLst>
                                      </p:cBhvr>
                                      <p:to>
                                        <p:strVal val="visible"/>
                                      </p:to>
                                    </p:set>
                                    <p:anim calcmode="lin" valueType="num">
                                      <p:cBhvr>
                                        <p:cTn id="108" dur="150" fill="hold"/>
                                        <p:tgtEl>
                                          <p:spTgt spid="597"/>
                                        </p:tgtEl>
                                        <p:attrNameLst>
                                          <p:attrName>ppt_w</p:attrName>
                                        </p:attrNameLst>
                                      </p:cBhvr>
                                      <p:tavLst>
                                        <p:tav tm="0">
                                          <p:val>
                                            <p:fltVal val="0"/>
                                          </p:val>
                                        </p:tav>
                                        <p:tav tm="100000">
                                          <p:val>
                                            <p:strVal val="#ppt_w"/>
                                          </p:val>
                                        </p:tav>
                                      </p:tavLst>
                                    </p:anim>
                                    <p:anim calcmode="lin" valueType="num">
                                      <p:cBhvr>
                                        <p:cTn id="109" dur="150" fill="hold"/>
                                        <p:tgtEl>
                                          <p:spTgt spid="59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 grpId="0" animBg="1" advAuto="0"/>
      <p:bldP spid="577" grpId="0" animBg="1" advAuto="0"/>
      <p:bldP spid="578" grpId="0" animBg="1" advAuto="0"/>
      <p:bldP spid="579" grpId="0" animBg="1" advAuto="0"/>
      <p:bldP spid="580" grpId="0" animBg="1" advAuto="0"/>
      <p:bldP spid="581" grpId="0" animBg="1" advAuto="0"/>
      <p:bldP spid="582" grpId="0" animBg="1" advAuto="0"/>
      <p:bldP spid="583" grpId="0" animBg="1" advAuto="0"/>
      <p:bldP spid="584" grpId="0" animBg="1" advAuto="0"/>
      <p:bldP spid="585" grpId="0" animBg="1" advAuto="0"/>
      <p:bldP spid="586" grpId="0" animBg="1" advAuto="0"/>
      <p:bldP spid="589" grpId="0" animBg="1" advAuto="0"/>
      <p:bldP spid="590" grpId="0" animBg="1" advAuto="0"/>
      <p:bldP spid="591" grpId="0" animBg="1" advAuto="0"/>
      <p:bldP spid="592" grpId="0" animBg="1" advAuto="0"/>
      <p:bldP spid="593" grpId="0" animBg="1" advAuto="0"/>
      <p:bldP spid="594" grpId="0" animBg="1" advAuto="0"/>
      <p:bldP spid="595" grpId="0" animBg="1" advAuto="0"/>
      <p:bldP spid="596" grpId="0" animBg="1" advAuto="0"/>
      <p:bldP spid="597"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9" name="Shape 599"/>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27</a:t>
            </a:fld>
            <a:endParaRPr sz="800">
              <a:solidFill>
                <a:srgbClr val="808080"/>
              </a:solidFill>
              <a:uFill>
                <a:solidFill>
                  <a:srgbClr val="808080"/>
                </a:solidFill>
              </a:uFill>
            </a:endParaRPr>
          </a:p>
        </p:txBody>
      </p:sp>
      <p:grpSp>
        <p:nvGrpSpPr>
          <p:cNvPr id="602" name="Group 602"/>
          <p:cNvGrpSpPr/>
          <p:nvPr/>
        </p:nvGrpSpPr>
        <p:grpSpPr>
          <a:xfrm>
            <a:off x="5469016" y="104621"/>
            <a:ext cx="3037443" cy="891670"/>
            <a:chOff x="0" y="0"/>
            <a:chExt cx="3037441" cy="891668"/>
          </a:xfrm>
        </p:grpSpPr>
        <p:sp>
          <p:nvSpPr>
            <p:cNvPr id="600" name="Shape 600"/>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Install runtime and container</a:t>
              </a:r>
            </a:p>
          </p:txBody>
        </p:sp>
        <p:pic>
          <p:nvPicPr>
            <p:cNvPr id="601"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603" name="pasted-image.png"/>
          <p:cNvPicPr/>
          <p:nvPr/>
        </p:nvPicPr>
        <p:blipFill>
          <a:blip r:embed="rId3">
            <a:extLst/>
          </a:blip>
          <a:stretch>
            <a:fillRect/>
          </a:stretch>
        </p:blipFill>
        <p:spPr>
          <a:xfrm>
            <a:off x="34864" y="2207745"/>
            <a:ext cx="1794026" cy="2242531"/>
          </a:xfrm>
          <a:prstGeom prst="rect">
            <a:avLst/>
          </a:prstGeom>
          <a:ln w="12700">
            <a:miter lim="400000"/>
          </a:ln>
        </p:spPr>
      </p:pic>
      <p:grpSp>
        <p:nvGrpSpPr>
          <p:cNvPr id="606" name="Group 606"/>
          <p:cNvGrpSpPr/>
          <p:nvPr/>
        </p:nvGrpSpPr>
        <p:grpSpPr>
          <a:xfrm>
            <a:off x="5153070" y="990796"/>
            <a:ext cx="3171059" cy="901797"/>
            <a:chOff x="485999" y="-59179"/>
            <a:chExt cx="3171058" cy="901795"/>
          </a:xfrm>
        </p:grpSpPr>
        <p:pic>
          <p:nvPicPr>
            <p:cNvPr id="604" name="pasted-image.png"/>
            <p:cNvPicPr/>
            <p:nvPr/>
          </p:nvPicPr>
          <p:blipFill>
            <a:blip r:embed="rId4">
              <a:extLst/>
            </a:blip>
            <a:stretch>
              <a:fillRect/>
            </a:stretch>
          </p:blipFill>
          <p:spPr>
            <a:xfrm>
              <a:off x="2919225" y="-59180"/>
              <a:ext cx="737834" cy="901796"/>
            </a:xfrm>
            <a:prstGeom prst="rect">
              <a:avLst/>
            </a:prstGeom>
            <a:ln w="12700" cap="flat">
              <a:noFill/>
              <a:miter lim="400000"/>
            </a:ln>
            <a:effectLst/>
          </p:spPr>
        </p:pic>
        <p:sp>
          <p:nvSpPr>
            <p:cNvPr id="605" name="Shape 605"/>
            <p:cNvSpPr/>
            <p:nvPr/>
          </p:nvSpPr>
          <p:spPr>
            <a:xfrm>
              <a:off x="485999" y="110916"/>
              <a:ext cx="2972757" cy="459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Install services (db, </a:t>
              </a:r>
            </a:p>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messaging, hadoop, …)</a:t>
              </a:r>
            </a:p>
          </p:txBody>
        </p:sp>
      </p:grpSp>
      <p:grpSp>
        <p:nvGrpSpPr>
          <p:cNvPr id="609" name="Group 609"/>
          <p:cNvGrpSpPr/>
          <p:nvPr/>
        </p:nvGrpSpPr>
        <p:grpSpPr>
          <a:xfrm>
            <a:off x="5033800" y="1773060"/>
            <a:ext cx="3507446" cy="725777"/>
            <a:chOff x="267585" y="85153"/>
            <a:chExt cx="3507444" cy="725776"/>
          </a:xfrm>
        </p:grpSpPr>
        <p:sp>
          <p:nvSpPr>
            <p:cNvPr id="607" name="Shape 607"/>
            <p:cNvSpPr/>
            <p:nvPr/>
          </p:nvSpPr>
          <p:spPr>
            <a:xfrm>
              <a:off x="720868" y="266623"/>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load-balancing and dynamic routing</a:t>
              </a:r>
            </a:p>
          </p:txBody>
        </p:sp>
        <p:pic>
          <p:nvPicPr>
            <p:cNvPr id="608" name="pasted-image.png"/>
            <p:cNvPicPr/>
            <p:nvPr/>
          </p:nvPicPr>
          <p:blipFill>
            <a:blip r:embed="rId5">
              <a:extLst/>
            </a:blip>
            <a:stretch>
              <a:fillRect/>
            </a:stretch>
          </p:blipFill>
          <p:spPr>
            <a:xfrm>
              <a:off x="267585" y="85153"/>
              <a:ext cx="582822" cy="725778"/>
            </a:xfrm>
            <a:prstGeom prst="rect">
              <a:avLst/>
            </a:prstGeom>
            <a:ln w="12700" cap="flat">
              <a:noFill/>
              <a:miter lim="400000"/>
            </a:ln>
            <a:effectLst/>
          </p:spPr>
        </p:pic>
      </p:grpSp>
      <p:grpSp>
        <p:nvGrpSpPr>
          <p:cNvPr id="612" name="Group 612"/>
          <p:cNvGrpSpPr/>
          <p:nvPr/>
        </p:nvGrpSpPr>
        <p:grpSpPr>
          <a:xfrm>
            <a:off x="5783018" y="2607861"/>
            <a:ext cx="3054163" cy="802064"/>
            <a:chOff x="342900" y="-553452"/>
            <a:chExt cx="3054161" cy="802063"/>
          </a:xfrm>
        </p:grpSpPr>
        <p:sp>
          <p:nvSpPr>
            <p:cNvPr id="610" name="Shape 610"/>
            <p:cNvSpPr/>
            <p:nvPr/>
          </p:nvSpPr>
          <p:spPr>
            <a:xfrm>
              <a:off x="342900" y="-465507"/>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 config High Availability</a:t>
              </a:r>
            </a:p>
          </p:txBody>
        </p:sp>
        <p:pic>
          <p:nvPicPr>
            <p:cNvPr id="611" name="pasted-image.png"/>
            <p:cNvPicPr/>
            <p:nvPr/>
          </p:nvPicPr>
          <p:blipFill>
            <a:blip r:embed="rId6">
              <a:extLst/>
            </a:blip>
            <a:stretch>
              <a:fillRect/>
            </a:stretch>
          </p:blipFill>
          <p:spPr>
            <a:xfrm>
              <a:off x="2306092" y="-553453"/>
              <a:ext cx="727205" cy="802064"/>
            </a:xfrm>
            <a:prstGeom prst="rect">
              <a:avLst/>
            </a:prstGeom>
            <a:ln w="12700" cap="flat">
              <a:noFill/>
              <a:miter lim="400000"/>
            </a:ln>
            <a:effectLst/>
          </p:spPr>
        </p:pic>
      </p:grpSp>
      <p:grpSp>
        <p:nvGrpSpPr>
          <p:cNvPr id="615" name="Group 615"/>
          <p:cNvGrpSpPr/>
          <p:nvPr/>
        </p:nvGrpSpPr>
        <p:grpSpPr>
          <a:xfrm>
            <a:off x="5054475" y="2944083"/>
            <a:ext cx="3368248" cy="935021"/>
            <a:chOff x="1989823" y="-47045"/>
            <a:chExt cx="3368246" cy="935020"/>
          </a:xfrm>
        </p:grpSpPr>
        <p:pic>
          <p:nvPicPr>
            <p:cNvPr id="613" name="pasted-image.png"/>
            <p:cNvPicPr/>
            <p:nvPr/>
          </p:nvPicPr>
          <p:blipFill>
            <a:blip r:embed="rId7">
              <a:extLst/>
            </a:blip>
            <a:stretch>
              <a:fillRect/>
            </a:stretch>
          </p:blipFill>
          <p:spPr>
            <a:xfrm>
              <a:off x="1989823" y="-47046"/>
              <a:ext cx="642828" cy="935021"/>
            </a:xfrm>
            <a:prstGeom prst="rect">
              <a:avLst/>
            </a:prstGeom>
            <a:ln w="12700" cap="flat">
              <a:noFill/>
              <a:miter lim="400000"/>
            </a:ln>
            <a:effectLst/>
          </p:spPr>
        </p:pic>
        <p:sp>
          <p:nvSpPr>
            <p:cNvPr id="614" name="Shape 614"/>
            <p:cNvSpPr/>
            <p:nvPr/>
          </p:nvSpPr>
          <p:spPr>
            <a:xfrm>
              <a:off x="2590800" y="342900"/>
              <a:ext cx="2767271" cy="294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APM</a:t>
              </a:r>
            </a:p>
          </p:txBody>
        </p:sp>
      </p:grpSp>
      <p:grpSp>
        <p:nvGrpSpPr>
          <p:cNvPr id="618" name="Group 618"/>
          <p:cNvGrpSpPr/>
          <p:nvPr/>
        </p:nvGrpSpPr>
        <p:grpSpPr>
          <a:xfrm>
            <a:off x="5666399" y="3716283"/>
            <a:ext cx="2211829" cy="915352"/>
            <a:chOff x="0" y="197334"/>
            <a:chExt cx="2211828" cy="915350"/>
          </a:xfrm>
        </p:grpSpPr>
        <p:sp>
          <p:nvSpPr>
            <p:cNvPr id="616" name="Shape 616"/>
            <p:cNvSpPr/>
            <p:nvPr/>
          </p:nvSpPr>
          <p:spPr>
            <a:xfrm>
              <a:off x="0" y="393390"/>
              <a:ext cx="2133462"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500">
                  <a:solidFill>
                    <a:srgbClr val="848387"/>
                  </a:solidFill>
                  <a:uFillTx/>
                  <a:latin typeface="Cooper Black"/>
                  <a:ea typeface="Cooper Black"/>
                  <a:cs typeface="Cooper Black"/>
                  <a:sym typeface="Cooper Black"/>
                </a:defRPr>
              </a:lvl1pPr>
            </a:lstStyle>
            <a:p>
              <a:pPr lvl="0">
                <a:defRPr sz="1800">
                  <a:solidFill>
                    <a:srgbClr val="000000"/>
                  </a:solidFill>
                </a:defRPr>
              </a:pPr>
              <a:r>
                <a:rPr sz="1500">
                  <a:solidFill>
                    <a:srgbClr val="848387"/>
                  </a:solidFill>
                </a:rPr>
                <a:t>Setup log streaming</a:t>
              </a:r>
            </a:p>
          </p:txBody>
        </p:sp>
        <p:pic>
          <p:nvPicPr>
            <p:cNvPr id="617" name="pasted-image.png"/>
            <p:cNvPicPr/>
            <p:nvPr/>
          </p:nvPicPr>
          <p:blipFill>
            <a:blip r:embed="rId8">
              <a:extLst/>
            </a:blip>
            <a:stretch>
              <a:fillRect/>
            </a:stretch>
          </p:blipFill>
          <p:spPr>
            <a:xfrm>
              <a:off x="1525315" y="197334"/>
              <a:ext cx="686514" cy="915352"/>
            </a:xfrm>
            <a:prstGeom prst="rect">
              <a:avLst/>
            </a:prstGeom>
            <a:ln w="12700" cap="flat">
              <a:noFill/>
              <a:miter lim="400000"/>
            </a:ln>
            <a:effectLst/>
          </p:spPr>
        </p:pic>
      </p:grpSp>
      <p:sp>
        <p:nvSpPr>
          <p:cNvPr id="619" name="Shape 619"/>
          <p:cNvSpPr/>
          <p:nvPr/>
        </p:nvSpPr>
        <p:spPr>
          <a:xfrm>
            <a:off x="340881" y="987055"/>
            <a:ext cx="1602989"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Deploy to dev</a:t>
            </a:r>
          </a:p>
        </p:txBody>
      </p:sp>
      <p:sp>
        <p:nvSpPr>
          <p:cNvPr id="620" name="Shape 620"/>
          <p:cNvSpPr/>
          <p:nvPr/>
        </p:nvSpPr>
        <p:spPr>
          <a:xfrm>
            <a:off x="4546874" y="66994"/>
            <a:ext cx="4450880" cy="4547688"/>
          </a:xfrm>
          <a:prstGeom prst="roundRect">
            <a:avLst>
              <a:gd name="adj" fmla="val 5468"/>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621" name="Shape 621"/>
          <p:cNvSpPr/>
          <p:nvPr/>
        </p:nvSpPr>
        <p:spPr>
          <a:xfrm rot="21505997">
            <a:off x="2254203" y="443948"/>
            <a:ext cx="1835260" cy="37523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4D4D4D"/>
                </a:solidFill>
                <a:uFill>
                  <a:solidFill>
                    <a:srgbClr val="4D4D4D"/>
                  </a:solidFill>
                </a:uFill>
              </a:rPr>
              <a:t>Deploy to Test</a:t>
            </a:r>
          </a:p>
        </p:txBody>
      </p:sp>
      <p:sp>
        <p:nvSpPr>
          <p:cNvPr id="622" name="Shape 622"/>
          <p:cNvSpPr/>
          <p:nvPr/>
        </p:nvSpPr>
        <p:spPr>
          <a:xfrm rot="21593395">
            <a:off x="1597222" y="2065259"/>
            <a:ext cx="1793284"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Deploy to QA</a:t>
            </a:r>
          </a:p>
        </p:txBody>
      </p:sp>
      <p:sp>
        <p:nvSpPr>
          <p:cNvPr id="623" name="Shape 623"/>
          <p:cNvSpPr/>
          <p:nvPr/>
        </p:nvSpPr>
        <p:spPr>
          <a:xfrm rot="21300000">
            <a:off x="1772109" y="3301619"/>
            <a:ext cx="2799448" cy="36294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900" b="1"/>
            </a:lvl1pPr>
          </a:lstStyle>
          <a:p>
            <a:pPr lvl="0">
              <a:defRPr sz="1800" b="0">
                <a:solidFill>
                  <a:srgbClr val="000000"/>
                </a:solidFill>
                <a:uFillTx/>
              </a:defRPr>
            </a:pPr>
            <a:r>
              <a:rPr sz="1900" b="1">
                <a:solidFill>
                  <a:srgbClr val="4D4D4D"/>
                </a:solidFill>
                <a:uFill>
                  <a:solidFill>
                    <a:srgbClr val="4D4D4D"/>
                  </a:solidFill>
                </a:uFill>
              </a:rPr>
              <a:t>Promote to production</a:t>
            </a:r>
          </a:p>
        </p:txBody>
      </p:sp>
      <p:sp>
        <p:nvSpPr>
          <p:cNvPr id="624" name="Shape 624"/>
          <p:cNvSpPr/>
          <p:nvPr/>
        </p:nvSpPr>
        <p:spPr>
          <a:xfrm rot="21167637">
            <a:off x="2112852" y="1309791"/>
            <a:ext cx="1253256" cy="4125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b="1"/>
            </a:lvl1pPr>
          </a:lstStyle>
          <a:p>
            <a:pPr lvl="0">
              <a:defRPr sz="1800" b="0">
                <a:solidFill>
                  <a:srgbClr val="000000"/>
                </a:solidFill>
                <a:uFillTx/>
              </a:defRPr>
            </a:pPr>
            <a:r>
              <a:rPr sz="2200" b="1">
                <a:solidFill>
                  <a:srgbClr val="4D4D4D"/>
                </a:solidFill>
                <a:uFill>
                  <a:solidFill>
                    <a:srgbClr val="4D4D4D"/>
                  </a:solidFill>
                </a:uFill>
              </a:rPr>
              <a:t>Scale up</a:t>
            </a:r>
          </a:p>
        </p:txBody>
      </p:sp>
      <p:sp>
        <p:nvSpPr>
          <p:cNvPr id="625" name="Shape 625"/>
          <p:cNvSpPr/>
          <p:nvPr/>
        </p:nvSpPr>
        <p:spPr>
          <a:xfrm rot="21180000">
            <a:off x="629690" y="1752675"/>
            <a:ext cx="1611760" cy="3875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Update app</a:t>
            </a:r>
          </a:p>
        </p:txBody>
      </p:sp>
      <p:sp>
        <p:nvSpPr>
          <p:cNvPr id="626" name="Shape 626"/>
          <p:cNvSpPr/>
          <p:nvPr/>
        </p:nvSpPr>
        <p:spPr>
          <a:xfrm rot="420000">
            <a:off x="2582630" y="4078075"/>
            <a:ext cx="1501513" cy="3752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4D4D4D"/>
                </a:solidFill>
                <a:uFill>
                  <a:solidFill>
                    <a:srgbClr val="4D4D4D"/>
                  </a:solidFill>
                </a:uFill>
              </a:rPr>
              <a:t>Scale down</a:t>
            </a:r>
          </a:p>
        </p:txBody>
      </p:sp>
      <p:sp>
        <p:nvSpPr>
          <p:cNvPr id="627" name="Shape 627"/>
          <p:cNvSpPr/>
          <p:nvPr/>
        </p:nvSpPr>
        <p:spPr>
          <a:xfrm rot="420000">
            <a:off x="2313190" y="1016541"/>
            <a:ext cx="1304551"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Redeploy</a:t>
            </a:r>
          </a:p>
        </p:txBody>
      </p:sp>
      <p:sp>
        <p:nvSpPr>
          <p:cNvPr id="628" name="Shape 628"/>
          <p:cNvSpPr/>
          <p:nvPr/>
        </p:nvSpPr>
        <p:spPr>
          <a:xfrm rot="240000">
            <a:off x="2575469" y="2718291"/>
            <a:ext cx="1742962"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Unbind service</a:t>
            </a:r>
          </a:p>
        </p:txBody>
      </p:sp>
      <p:sp>
        <p:nvSpPr>
          <p:cNvPr id="629" name="Shape 629"/>
          <p:cNvSpPr/>
          <p:nvPr/>
        </p:nvSpPr>
        <p:spPr>
          <a:xfrm rot="20868160">
            <a:off x="2594499" y="1614460"/>
            <a:ext cx="1614746" cy="3752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4D4D4D"/>
                </a:solidFill>
                <a:uFill>
                  <a:solidFill>
                    <a:srgbClr val="4D4D4D"/>
                  </a:solidFill>
                </a:uFill>
              </a:rPr>
              <a:t>Bind service</a:t>
            </a:r>
          </a:p>
        </p:txBody>
      </p:sp>
      <p:sp>
        <p:nvSpPr>
          <p:cNvPr id="630" name="Shape 630"/>
          <p:cNvSpPr/>
          <p:nvPr/>
        </p:nvSpPr>
        <p:spPr>
          <a:xfrm rot="420000">
            <a:off x="253469" y="205265"/>
            <a:ext cx="1727260" cy="36294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900" b="1"/>
            </a:lvl1pPr>
          </a:lstStyle>
          <a:p>
            <a:pPr lvl="0">
              <a:defRPr sz="1800" b="0">
                <a:solidFill>
                  <a:srgbClr val="000000"/>
                </a:solidFill>
                <a:uFillTx/>
              </a:defRPr>
            </a:pPr>
            <a:r>
              <a:rPr sz="1900" b="1">
                <a:solidFill>
                  <a:srgbClr val="4D4D4D"/>
                </a:solidFill>
                <a:uFill>
                  <a:solidFill>
                    <a:srgbClr val="4D4D4D"/>
                  </a:solidFill>
                </a:uFill>
              </a:rPr>
              <a:t>Restart server</a:t>
            </a:r>
          </a:p>
        </p:txBody>
      </p:sp>
      <p:sp>
        <p:nvSpPr>
          <p:cNvPr id="631" name="Shape 631"/>
          <p:cNvSpPr/>
          <p:nvPr/>
        </p:nvSpPr>
        <p:spPr>
          <a:xfrm rot="240000">
            <a:off x="2100343" y="2896677"/>
            <a:ext cx="1577427"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Change route</a:t>
            </a:r>
          </a:p>
        </p:txBody>
      </p:sp>
      <p:pic>
        <p:nvPicPr>
          <p:cNvPr id="632" name="pasted-image.png"/>
          <p:cNvPicPr/>
          <p:nvPr/>
        </p:nvPicPr>
        <p:blipFill>
          <a:blip r:embed="rId9">
            <a:extLst/>
          </a:blip>
          <a:stretch>
            <a:fillRect/>
          </a:stretch>
        </p:blipFill>
        <p:spPr>
          <a:xfrm>
            <a:off x="4837883" y="543285"/>
            <a:ext cx="2166406" cy="4332811"/>
          </a:xfrm>
          <a:prstGeom prst="rect">
            <a:avLst/>
          </a:prstGeom>
          <a:ln w="12700">
            <a:miter lim="400000"/>
          </a:ln>
        </p:spPr>
      </p:pic>
      <p:pic>
        <p:nvPicPr>
          <p:cNvPr id="633" name="pasted-image.png"/>
          <p:cNvPicPr/>
          <p:nvPr/>
        </p:nvPicPr>
        <p:blipFill>
          <a:blip r:embed="rId10">
            <a:extLst/>
          </a:blip>
          <a:stretch>
            <a:fillRect/>
          </a:stretch>
        </p:blipFill>
        <p:spPr>
          <a:xfrm>
            <a:off x="6588678" y="2035792"/>
            <a:ext cx="2166406" cy="2502199"/>
          </a:xfrm>
          <a:prstGeom prst="rect">
            <a:avLst/>
          </a:prstGeom>
          <a:ln w="12700">
            <a:miter lim="400000"/>
          </a:ln>
        </p:spPr>
      </p:pic>
      <p:sp>
        <p:nvSpPr>
          <p:cNvPr id="634" name="Shape 634"/>
          <p:cNvSpPr/>
          <p:nvPr/>
        </p:nvSpPr>
        <p:spPr>
          <a:xfrm rot="240000">
            <a:off x="296232" y="1340710"/>
            <a:ext cx="1692286"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Scale Platform</a:t>
            </a:r>
          </a:p>
        </p:txBody>
      </p:sp>
      <p:sp>
        <p:nvSpPr>
          <p:cNvPr id="635" name="Shape 635"/>
          <p:cNvSpPr/>
          <p:nvPr/>
        </p:nvSpPr>
        <p:spPr>
          <a:xfrm rot="20103">
            <a:off x="308678" y="614604"/>
            <a:ext cx="1667394"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Create service</a:t>
            </a:r>
          </a:p>
        </p:txBody>
      </p:sp>
      <p:sp>
        <p:nvSpPr>
          <p:cNvPr id="636" name="Shape 636"/>
          <p:cNvSpPr/>
          <p:nvPr/>
        </p:nvSpPr>
        <p:spPr>
          <a:xfrm rot="20103">
            <a:off x="1398339" y="4271799"/>
            <a:ext cx="1289669"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Delete App</a:t>
            </a:r>
          </a:p>
        </p:txBody>
      </p:sp>
      <p:sp>
        <p:nvSpPr>
          <p:cNvPr id="637" name="Shape 637"/>
          <p:cNvSpPr/>
          <p:nvPr/>
        </p:nvSpPr>
        <p:spPr>
          <a:xfrm rot="21557452">
            <a:off x="1566794" y="6858"/>
            <a:ext cx="2644525"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Blue-green deployment</a:t>
            </a:r>
          </a:p>
        </p:txBody>
      </p:sp>
      <p:sp>
        <p:nvSpPr>
          <p:cNvPr id="638" name="Shape 638"/>
          <p:cNvSpPr/>
          <p:nvPr/>
        </p:nvSpPr>
        <p:spPr>
          <a:xfrm rot="20962820">
            <a:off x="2888276" y="3659767"/>
            <a:ext cx="1526975"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Check logs</a:t>
            </a:r>
          </a:p>
        </p:txBody>
      </p:sp>
      <p:sp>
        <p:nvSpPr>
          <p:cNvPr id="639" name="Shape 639"/>
          <p:cNvSpPr/>
          <p:nvPr/>
        </p:nvSpPr>
        <p:spPr>
          <a:xfrm rot="20962820">
            <a:off x="1732234" y="3598769"/>
            <a:ext cx="2061157"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Escale memory</a:t>
            </a:r>
          </a:p>
        </p:txBody>
      </p:sp>
      <p:sp>
        <p:nvSpPr>
          <p:cNvPr id="640" name="Shape 640"/>
          <p:cNvSpPr/>
          <p:nvPr/>
        </p:nvSpPr>
        <p:spPr>
          <a:xfrm rot="21122439">
            <a:off x="2283981" y="2326913"/>
            <a:ext cx="2098810"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Update app server</a:t>
            </a:r>
          </a:p>
        </p:txBody>
      </p:sp>
      <p:sp>
        <p:nvSpPr>
          <p:cNvPr id="641" name="Shape 641"/>
          <p:cNvSpPr/>
          <p:nvPr/>
        </p:nvSpPr>
        <p:spPr>
          <a:xfrm rot="565034">
            <a:off x="2748591" y="869709"/>
            <a:ext cx="1463240"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Change JDK</a:t>
            </a:r>
          </a:p>
        </p:txBody>
      </p:sp>
      <p:sp>
        <p:nvSpPr>
          <p:cNvPr id="642" name="Shape 642"/>
          <p:cNvSpPr/>
          <p:nvPr/>
        </p:nvSpPr>
        <p:spPr>
          <a:xfrm rot="21148612">
            <a:off x="2118696" y="208723"/>
            <a:ext cx="1501303"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Upgrade app</a:t>
            </a:r>
          </a:p>
        </p:txBody>
      </p:sp>
      <p:sp>
        <p:nvSpPr>
          <p:cNvPr id="643" name="Shape 643"/>
          <p:cNvSpPr/>
          <p:nvPr/>
        </p:nvSpPr>
        <p:spPr>
          <a:xfrm>
            <a:off x="146246" y="66994"/>
            <a:ext cx="8851508" cy="4547688"/>
          </a:xfrm>
          <a:prstGeom prst="roundRect">
            <a:avLst>
              <a:gd name="adj" fmla="val 5352"/>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644" name="pasted-image.png"/>
          <p:cNvPicPr/>
          <p:nvPr/>
        </p:nvPicPr>
        <p:blipFill>
          <a:blip r:embed="rId11">
            <a:extLst/>
          </a:blip>
          <a:stretch>
            <a:fillRect/>
          </a:stretch>
        </p:blipFill>
        <p:spPr>
          <a:xfrm>
            <a:off x="1630965" y="220369"/>
            <a:ext cx="5882070" cy="4039023"/>
          </a:xfrm>
          <a:prstGeom prst="rect">
            <a:avLst/>
          </a:prstGeom>
          <a:ln w="12700">
            <a:miter lim="400000"/>
          </a:ln>
        </p:spPr>
      </p:pic>
    </p:spTree>
    <p:extLst>
      <p:ext uri="{BB962C8B-B14F-4D97-AF65-F5344CB8AC3E}">
        <p14:creationId xmlns:p14="http://schemas.microsoft.com/office/powerpoint/2010/main" val="3009233430"/>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200"/>
                                  </p:stCondLst>
                                  <p:iterate>
                                    <p:tmAbs val="0"/>
                                  </p:iterate>
                                  <p:childTnLst>
                                    <p:set>
                                      <p:cBhvr>
                                        <p:cTn id="6" fill="hold"/>
                                        <p:tgtEl>
                                          <p:spTgt spid="644"/>
                                        </p:tgtEl>
                                        <p:attrNameLst>
                                          <p:attrName>style.visibility</p:attrName>
                                        </p:attrNameLst>
                                      </p:cBhvr>
                                      <p:to>
                                        <p:strVal val="visible"/>
                                      </p:to>
                                    </p:set>
                                    <p:anim calcmode="lin" valueType="num">
                                      <p:cBhvr>
                                        <p:cTn id="7" dur="750" fill="hold"/>
                                        <p:tgtEl>
                                          <p:spTgt spid="644"/>
                                        </p:tgtEl>
                                        <p:attrNameLst>
                                          <p:attrName>ppt_x</p:attrName>
                                        </p:attrNameLst>
                                      </p:cBhvr>
                                      <p:tavLst>
                                        <p:tav tm="0">
                                          <p:val>
                                            <p:strVal val="#ppt_x"/>
                                          </p:val>
                                        </p:tav>
                                        <p:tav tm="100000">
                                          <p:val>
                                            <p:strVal val="#ppt_x"/>
                                          </p:val>
                                        </p:tav>
                                      </p:tavLst>
                                    </p:anim>
                                    <p:anim calcmode="lin" valueType="num">
                                      <p:cBhvr>
                                        <p:cTn id="8" dur="750" fill="hold"/>
                                        <p:tgtEl>
                                          <p:spTgt spid="64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4"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6" name="Shape 646"/>
          <p:cNvSpPr/>
          <p:nvPr/>
        </p:nvSpPr>
        <p:spPr>
          <a:xfrm>
            <a:off x="4908744" y="1054667"/>
            <a:ext cx="3941203" cy="3260534"/>
          </a:xfrm>
          <a:prstGeom prst="roundRect">
            <a:avLst>
              <a:gd name="adj" fmla="val 5375"/>
            </a:avLst>
          </a:prstGeom>
          <a:gradFill>
            <a:gsLst>
              <a:gs pos="0">
                <a:srgbClr val="29756E"/>
              </a:gs>
              <a:gs pos="100000">
                <a:srgbClr val="33928A"/>
              </a:gs>
            </a:gsLst>
            <a:lin ang="5400000"/>
          </a:gradFill>
          <a:ln w="12700">
            <a:miter lim="400000"/>
          </a:ln>
        </p:spPr>
        <p:txBody>
          <a:bodyPr lIns="50800" tIns="50800" rIns="50800" bIns="50800" anchor="ctr"/>
          <a:lstStyle/>
          <a:p>
            <a:pPr lvl="0">
              <a:defRPr>
                <a:solidFill>
                  <a:srgbClr val="008881"/>
                </a:solidFill>
                <a:uFill>
                  <a:solidFill>
                    <a:srgbClr val="008881"/>
                  </a:solidFill>
                </a:uFill>
              </a:defRPr>
            </a:pPr>
            <a:endParaRPr/>
          </a:p>
        </p:txBody>
      </p:sp>
      <p:sp>
        <p:nvSpPr>
          <p:cNvPr id="647" name="Shape 647"/>
          <p:cNvSpPr>
            <a:spLocks noGrp="1"/>
          </p:cNvSpPr>
          <p:nvPr>
            <p:ph type="sldNum" sz="quarter" idx="4294967295"/>
          </p:nvPr>
        </p:nvSpPr>
        <p:spPr>
          <a:xfrm>
            <a:off x="8553450" y="5275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28</a:t>
            </a:fld>
            <a:endParaRPr sz="800">
              <a:solidFill>
                <a:srgbClr val="808080"/>
              </a:solidFill>
              <a:uFill>
                <a:solidFill>
                  <a:srgbClr val="808080"/>
                </a:solidFill>
              </a:uFill>
            </a:endParaRPr>
          </a:p>
        </p:txBody>
      </p:sp>
      <p:pic>
        <p:nvPicPr>
          <p:cNvPr id="648" name="pasted-image.png"/>
          <p:cNvPicPr/>
          <p:nvPr/>
        </p:nvPicPr>
        <p:blipFill>
          <a:blip r:embed="rId2">
            <a:extLst/>
          </a:blip>
          <a:stretch>
            <a:fillRect/>
          </a:stretch>
        </p:blipFill>
        <p:spPr>
          <a:xfrm>
            <a:off x="399918" y="758210"/>
            <a:ext cx="1209445" cy="1511806"/>
          </a:xfrm>
          <a:prstGeom prst="rect">
            <a:avLst/>
          </a:prstGeom>
          <a:ln w="12700">
            <a:miter lim="400000"/>
          </a:ln>
        </p:spPr>
      </p:pic>
      <p:pic>
        <p:nvPicPr>
          <p:cNvPr id="649" name="Picture 648"/>
          <p:cNvPicPr/>
          <p:nvPr/>
        </p:nvPicPr>
        <p:blipFill>
          <a:blip r:embed="rId3">
            <a:extLst/>
          </a:blip>
          <a:stretch>
            <a:fillRect/>
          </a:stretch>
        </p:blipFill>
        <p:spPr>
          <a:xfrm>
            <a:off x="1966363" y="1242167"/>
            <a:ext cx="2585381" cy="543892"/>
          </a:xfrm>
          <a:prstGeom prst="rect">
            <a:avLst/>
          </a:prstGeom>
          <a:effectLst>
            <a:outerShdw blurRad="38100" dist="20000" dir="5400000" rotWithShape="0">
              <a:srgbClr val="000000">
                <a:alpha val="38000"/>
              </a:srgbClr>
            </a:outerShdw>
          </a:effectLst>
        </p:spPr>
      </p:pic>
      <p:sp>
        <p:nvSpPr>
          <p:cNvPr id="650" name="Shape 650"/>
          <p:cNvSpPr/>
          <p:nvPr/>
        </p:nvSpPr>
        <p:spPr>
          <a:xfrm>
            <a:off x="2176705" y="910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Deploy to dev</a:t>
            </a:r>
          </a:p>
        </p:txBody>
      </p:sp>
      <p:pic>
        <p:nvPicPr>
          <p:cNvPr id="651" name="CF_Logo_Square_White_HighRes.png"/>
          <p:cNvPicPr/>
          <p:nvPr/>
        </p:nvPicPr>
        <p:blipFill>
          <a:blip r:embed="rId4">
            <a:alphaModFix amt="88458"/>
            <a:extLst/>
          </a:blip>
          <a:stretch>
            <a:fillRect/>
          </a:stretch>
        </p:blipFill>
        <p:spPr>
          <a:xfrm>
            <a:off x="5657763" y="1458673"/>
            <a:ext cx="2443054" cy="2433294"/>
          </a:xfrm>
          <a:prstGeom prst="rect">
            <a:avLst/>
          </a:prstGeom>
          <a:ln w="12700">
            <a:miter lim="400000"/>
          </a:ln>
          <a:effectLst>
            <a:outerShdw blurRad="177800" dist="25400" dir="5400000" rotWithShape="0">
              <a:srgbClr val="FFFFFF">
                <a:alpha val="77870"/>
              </a:srgbClr>
            </a:outerShdw>
          </a:effectLst>
        </p:spPr>
      </p:pic>
      <p:sp>
        <p:nvSpPr>
          <p:cNvPr id="652" name="Shape 652"/>
          <p:cNvSpPr/>
          <p:nvPr/>
        </p:nvSpPr>
        <p:spPr>
          <a:xfrm>
            <a:off x="5056551" y="1159888"/>
            <a:ext cx="3645589" cy="3050091"/>
          </a:xfrm>
          <a:prstGeom prst="roundRect">
            <a:avLst>
              <a:gd name="adj" fmla="val 7720"/>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653" name="Shape 653"/>
          <p:cNvSpPr>
            <a:spLocks noGrp="1"/>
          </p:cNvSpPr>
          <p:nvPr>
            <p:ph type="title" idx="4294967295"/>
          </p:nvPr>
        </p:nvSpPr>
        <p:spPr>
          <a:xfrm>
            <a:off x="289675" y="1418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The Pivotal CF way</a:t>
            </a:r>
          </a:p>
        </p:txBody>
      </p:sp>
    </p:spTree>
    <p:extLst>
      <p:ext uri="{BB962C8B-B14F-4D97-AF65-F5344CB8AC3E}">
        <p14:creationId xmlns:p14="http://schemas.microsoft.com/office/powerpoint/2010/main" val="1313166221"/>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652"/>
                                        </p:tgtEl>
                                        <p:attrNameLst>
                                          <p:attrName>style.visibility</p:attrName>
                                        </p:attrNameLst>
                                      </p:cBhvr>
                                      <p:to>
                                        <p:strVal val="visible"/>
                                      </p:to>
                                    </p:set>
                                    <p:animEffect transition="in" filter="wipe(left)">
                                      <p:cBhvr>
                                        <p:cTn id="7" dur="400"/>
                                        <p:tgtEl>
                                          <p:spTgt spid="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2"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 name="Shape 655"/>
          <p:cNvSpPr/>
          <p:nvPr/>
        </p:nvSpPr>
        <p:spPr>
          <a:xfrm>
            <a:off x="4908744" y="1054667"/>
            <a:ext cx="3941203" cy="3260534"/>
          </a:xfrm>
          <a:prstGeom prst="roundRect">
            <a:avLst>
              <a:gd name="adj" fmla="val 5375"/>
            </a:avLst>
          </a:prstGeom>
          <a:gradFill>
            <a:gsLst>
              <a:gs pos="0">
                <a:srgbClr val="29756E"/>
              </a:gs>
              <a:gs pos="100000">
                <a:srgbClr val="33928A"/>
              </a:gs>
            </a:gsLst>
            <a:lin ang="5400000"/>
          </a:gradFill>
          <a:ln w="12700">
            <a:miter lim="400000"/>
          </a:ln>
        </p:spPr>
        <p:txBody>
          <a:bodyPr lIns="50800" tIns="50800" rIns="50800" bIns="50800" anchor="ctr"/>
          <a:lstStyle/>
          <a:p>
            <a:pPr lvl="0">
              <a:defRPr>
                <a:solidFill>
                  <a:srgbClr val="008881"/>
                </a:solidFill>
                <a:uFill>
                  <a:solidFill>
                    <a:srgbClr val="008881"/>
                  </a:solidFill>
                </a:uFill>
              </a:defRPr>
            </a:pPr>
            <a:endParaRPr/>
          </a:p>
        </p:txBody>
      </p:sp>
      <p:sp>
        <p:nvSpPr>
          <p:cNvPr id="656" name="Shape 656"/>
          <p:cNvSpPr/>
          <p:nvPr/>
        </p:nvSpPr>
        <p:spPr>
          <a:xfrm>
            <a:off x="5056551" y="1159888"/>
            <a:ext cx="3645589" cy="3050091"/>
          </a:xfrm>
          <a:prstGeom prst="roundRect">
            <a:avLst>
              <a:gd name="adj" fmla="val 7720"/>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657" name="Shape 657"/>
          <p:cNvSpPr>
            <a:spLocks noGrp="1"/>
          </p:cNvSpPr>
          <p:nvPr>
            <p:ph type="sldNum" sz="quarter" idx="4294967295"/>
          </p:nvPr>
        </p:nvSpPr>
        <p:spPr>
          <a:xfrm>
            <a:off x="8553450" y="5275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29</a:t>
            </a:fld>
            <a:endParaRPr sz="800">
              <a:solidFill>
                <a:srgbClr val="808080"/>
              </a:solidFill>
              <a:uFill>
                <a:solidFill>
                  <a:srgbClr val="808080"/>
                </a:solidFill>
              </a:uFill>
            </a:endParaRPr>
          </a:p>
        </p:txBody>
      </p:sp>
      <p:pic>
        <p:nvPicPr>
          <p:cNvPr id="658" name="pasted-image.png"/>
          <p:cNvPicPr/>
          <p:nvPr/>
        </p:nvPicPr>
        <p:blipFill>
          <a:blip r:embed="rId2">
            <a:extLst/>
          </a:blip>
          <a:stretch>
            <a:fillRect/>
          </a:stretch>
        </p:blipFill>
        <p:spPr>
          <a:xfrm>
            <a:off x="399918" y="758210"/>
            <a:ext cx="1209445" cy="1511806"/>
          </a:xfrm>
          <a:prstGeom prst="rect">
            <a:avLst/>
          </a:prstGeom>
          <a:ln w="12700">
            <a:miter lim="400000"/>
          </a:ln>
        </p:spPr>
      </p:pic>
      <p:pic>
        <p:nvPicPr>
          <p:cNvPr id="659" name="Picture 658"/>
          <p:cNvPicPr/>
          <p:nvPr/>
        </p:nvPicPr>
        <p:blipFill>
          <a:blip r:embed="rId3">
            <a:extLst/>
          </a:blip>
          <a:stretch>
            <a:fillRect/>
          </a:stretch>
        </p:blipFill>
        <p:spPr>
          <a:xfrm>
            <a:off x="1966363" y="1242167"/>
            <a:ext cx="2585381" cy="543892"/>
          </a:xfrm>
          <a:prstGeom prst="rect">
            <a:avLst/>
          </a:prstGeom>
          <a:effectLst>
            <a:outerShdw blurRad="38100" dist="20000" dir="5400000" rotWithShape="0">
              <a:srgbClr val="000000">
                <a:alpha val="38000"/>
              </a:srgbClr>
            </a:outerShdw>
          </a:effectLst>
        </p:spPr>
      </p:pic>
      <p:sp>
        <p:nvSpPr>
          <p:cNvPr id="660" name="Shape 660"/>
          <p:cNvSpPr/>
          <p:nvPr/>
        </p:nvSpPr>
        <p:spPr>
          <a:xfrm>
            <a:off x="2176705" y="910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Deploy to dev</a:t>
            </a:r>
          </a:p>
        </p:txBody>
      </p:sp>
      <p:sp>
        <p:nvSpPr>
          <p:cNvPr id="661" name="Shape 661"/>
          <p:cNvSpPr/>
          <p:nvPr/>
        </p:nvSpPr>
        <p:spPr>
          <a:xfrm>
            <a:off x="1260285" y="1567333"/>
            <a:ext cx="3641937"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ctr" defTabSz="825500">
              <a:defRPr>
                <a:solidFill>
                  <a:srgbClr val="000000"/>
                </a:solidFill>
                <a:uFillTx/>
              </a:defRPr>
            </a:pPr>
            <a:r>
              <a:rPr sz="3000" dirty="0">
                <a:solidFill>
                  <a:schemeClr val="accent1">
                    <a:lumMod val="20000"/>
                    <a:lumOff val="80000"/>
                  </a:schemeClr>
                </a:solidFill>
                <a:latin typeface="Courier"/>
                <a:ea typeface="Courier"/>
                <a:cs typeface="Courier"/>
                <a:sym typeface="Courier"/>
              </a:rPr>
              <a:t>&gt;</a:t>
            </a:r>
            <a:r>
              <a:rPr sz="100" dirty="0">
                <a:solidFill>
                  <a:schemeClr val="accent1">
                    <a:lumMod val="20000"/>
                    <a:lumOff val="80000"/>
                  </a:schemeClr>
                </a:solidFill>
                <a:latin typeface="Courier"/>
                <a:ea typeface="Courier"/>
                <a:cs typeface="Courier"/>
                <a:sym typeface="Courier"/>
              </a:rPr>
              <a:t> </a:t>
            </a:r>
            <a:r>
              <a:rPr sz="3000" dirty="0">
                <a:solidFill>
                  <a:schemeClr val="accent1">
                    <a:lumMod val="20000"/>
                    <a:lumOff val="80000"/>
                  </a:schemeClr>
                </a:solidFill>
                <a:latin typeface="Courier"/>
                <a:ea typeface="Courier"/>
                <a:cs typeface="Courier"/>
                <a:sym typeface="Courier"/>
              </a:rPr>
              <a:t>cf push</a:t>
            </a:r>
          </a:p>
        </p:txBody>
      </p:sp>
      <p:pic>
        <p:nvPicPr>
          <p:cNvPr id="662" name="CF_Logo_Square_White_HighRes.png"/>
          <p:cNvPicPr/>
          <p:nvPr/>
        </p:nvPicPr>
        <p:blipFill>
          <a:blip r:embed="rId4">
            <a:alphaModFix amt="88458"/>
            <a:extLst/>
          </a:blip>
          <a:stretch>
            <a:fillRect/>
          </a:stretch>
        </p:blipFill>
        <p:spPr>
          <a:xfrm>
            <a:off x="5657763" y="1458673"/>
            <a:ext cx="2443054" cy="2433294"/>
          </a:xfrm>
          <a:prstGeom prst="rect">
            <a:avLst/>
          </a:prstGeom>
          <a:ln w="12700">
            <a:miter lim="400000"/>
          </a:ln>
          <a:effectLst>
            <a:outerShdw blurRad="177800" dist="25400" dir="5400000" rotWithShape="0">
              <a:srgbClr val="FFFFFF">
                <a:alpha val="77870"/>
              </a:srgbClr>
            </a:outerShdw>
          </a:effectLst>
        </p:spPr>
      </p:pic>
      <p:grpSp>
        <p:nvGrpSpPr>
          <p:cNvPr id="665" name="Group 665"/>
          <p:cNvGrpSpPr/>
          <p:nvPr/>
        </p:nvGrpSpPr>
        <p:grpSpPr>
          <a:xfrm>
            <a:off x="2060422" y="7232370"/>
            <a:ext cx="2840288" cy="1607438"/>
            <a:chOff x="-53881" y="-53881"/>
            <a:chExt cx="2840287" cy="1607436"/>
          </a:xfrm>
        </p:grpSpPr>
        <p:sp>
          <p:nvSpPr>
            <p:cNvPr id="664" name="Shape 664"/>
            <p:cNvSpPr/>
            <p:nvPr/>
          </p:nvSpPr>
          <p:spPr>
            <a:xfrm>
              <a:off x="0" y="0"/>
              <a:ext cx="2732525" cy="1499674"/>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2800">
                  <a:solidFill>
                    <a:srgbClr val="000000"/>
                  </a:solidFill>
                  <a:uFillTx/>
                  <a:latin typeface="Helvetica Neue Light"/>
                  <a:ea typeface="Helvetica Neue Light"/>
                  <a:cs typeface="Helvetica Neue Light"/>
                  <a:sym typeface="Helvetica Neue Light"/>
                </a:defRPr>
              </a:lvl1pPr>
            </a:lstStyle>
            <a:p>
              <a:pPr lvl="0">
                <a:defRPr sz="1800"/>
              </a:pPr>
              <a:r>
                <a:rPr sz="2800"/>
                <a:t>Router</a:t>
              </a:r>
            </a:p>
          </p:txBody>
        </p:sp>
        <p:pic>
          <p:nvPicPr>
            <p:cNvPr id="663" name="Picture 662"/>
            <p:cNvPicPr/>
            <p:nvPr/>
          </p:nvPicPr>
          <p:blipFill>
            <a:blip r:embed="rId5">
              <a:extLst/>
            </a:blip>
            <a:stretch>
              <a:fillRect/>
            </a:stretch>
          </p:blipFill>
          <p:spPr>
            <a:xfrm>
              <a:off x="-53882" y="-53882"/>
              <a:ext cx="2840288" cy="1607438"/>
            </a:xfrm>
            <a:prstGeom prst="rect">
              <a:avLst/>
            </a:prstGeom>
            <a:effectLst/>
          </p:spPr>
        </p:pic>
      </p:grpSp>
      <p:grpSp>
        <p:nvGrpSpPr>
          <p:cNvPr id="668" name="Group 668"/>
          <p:cNvGrpSpPr/>
          <p:nvPr/>
        </p:nvGrpSpPr>
        <p:grpSpPr>
          <a:xfrm>
            <a:off x="5164034" y="1176405"/>
            <a:ext cx="1103326" cy="675417"/>
            <a:chOff x="-53881" y="-53881"/>
            <a:chExt cx="1103324" cy="675415"/>
          </a:xfrm>
        </p:grpSpPr>
        <p:sp>
          <p:nvSpPr>
            <p:cNvPr id="667" name="Shape 667"/>
            <p:cNvSpPr/>
            <p:nvPr/>
          </p:nvSpPr>
          <p:spPr>
            <a:xfrm>
              <a:off x="0" y="0"/>
              <a:ext cx="995562" cy="567653"/>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ctr" defTabSz="825500">
                <a:defRPr>
                  <a:solidFill>
                    <a:srgbClr val="000000"/>
                  </a:solidFill>
                  <a:uFillTx/>
                </a:defRPr>
              </a:pPr>
              <a:r>
                <a:rPr sz="1300">
                  <a:latin typeface="Helvetica Neue Light"/>
                  <a:ea typeface="Helvetica Neue Light"/>
                  <a:cs typeface="Helvetica Neue Light"/>
                  <a:sym typeface="Helvetica Neue Light"/>
                </a:rPr>
                <a:t>Cloud</a:t>
              </a:r>
            </a:p>
            <a:p>
              <a:pPr lvl="0" algn="ctr" defTabSz="825500">
                <a:defRPr>
                  <a:solidFill>
                    <a:srgbClr val="000000"/>
                  </a:solidFill>
                  <a:uFillTx/>
                </a:defRPr>
              </a:pPr>
              <a:r>
                <a:rPr sz="1300">
                  <a:latin typeface="Helvetica Neue Light"/>
                  <a:ea typeface="Helvetica Neue Light"/>
                  <a:cs typeface="Helvetica Neue Light"/>
                  <a:sym typeface="Helvetica Neue Light"/>
                </a:rPr>
                <a:t>Controller</a:t>
              </a:r>
            </a:p>
          </p:txBody>
        </p:sp>
        <p:pic>
          <p:nvPicPr>
            <p:cNvPr id="666" name="Picture 665"/>
            <p:cNvPicPr/>
            <p:nvPr/>
          </p:nvPicPr>
          <p:blipFill>
            <a:blip r:embed="rId6">
              <a:extLst/>
            </a:blip>
            <a:stretch>
              <a:fillRect/>
            </a:stretch>
          </p:blipFill>
          <p:spPr>
            <a:xfrm>
              <a:off x="-53882" y="-53882"/>
              <a:ext cx="1103325" cy="675417"/>
            </a:xfrm>
            <a:prstGeom prst="rect">
              <a:avLst/>
            </a:prstGeom>
            <a:effectLst/>
          </p:spPr>
        </p:pic>
      </p:grpSp>
      <p:grpSp>
        <p:nvGrpSpPr>
          <p:cNvPr id="671" name="Group 671"/>
          <p:cNvGrpSpPr/>
          <p:nvPr/>
        </p:nvGrpSpPr>
        <p:grpSpPr>
          <a:xfrm>
            <a:off x="6630772" y="1176405"/>
            <a:ext cx="1209445" cy="675417"/>
            <a:chOff x="-53881" y="-53881"/>
            <a:chExt cx="1209444" cy="675415"/>
          </a:xfrm>
        </p:grpSpPr>
        <p:sp>
          <p:nvSpPr>
            <p:cNvPr id="670" name="Shape 670"/>
            <p:cNvSpPr/>
            <p:nvPr/>
          </p:nvSpPr>
          <p:spPr>
            <a:xfrm>
              <a:off x="0" y="0"/>
              <a:ext cx="1101682" cy="567653"/>
            </a:xfrm>
            <a:prstGeom prst="rect">
              <a:avLst/>
            </a:prstGeom>
            <a:solidFill>
              <a:srgbClr val="FFCECC"/>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200">
                  <a:solidFill>
                    <a:srgbClr val="000000"/>
                  </a:solidFill>
                  <a:uFillTx/>
                  <a:latin typeface="Helvetica Neue Light"/>
                  <a:ea typeface="Helvetica Neue Light"/>
                  <a:cs typeface="Helvetica Neue Light"/>
                  <a:sym typeface="Helvetica Neue Light"/>
                </a:defRPr>
              </a:lvl1pPr>
            </a:lstStyle>
            <a:p>
              <a:pPr lvl="0">
                <a:defRPr sz="1800"/>
              </a:pPr>
              <a:r>
                <a:rPr sz="1200"/>
                <a:t>Health Manager</a:t>
              </a:r>
            </a:p>
          </p:txBody>
        </p:sp>
        <p:pic>
          <p:nvPicPr>
            <p:cNvPr id="669" name="Picture 668"/>
            <p:cNvPicPr/>
            <p:nvPr/>
          </p:nvPicPr>
          <p:blipFill>
            <a:blip r:embed="rId7">
              <a:extLst/>
            </a:blip>
            <a:stretch>
              <a:fillRect/>
            </a:stretch>
          </p:blipFill>
          <p:spPr>
            <a:xfrm>
              <a:off x="-53882" y="-53882"/>
              <a:ext cx="1209445" cy="675417"/>
            </a:xfrm>
            <a:prstGeom prst="rect">
              <a:avLst/>
            </a:prstGeom>
            <a:effectLst/>
          </p:spPr>
        </p:pic>
      </p:grpSp>
      <p:grpSp>
        <p:nvGrpSpPr>
          <p:cNvPr id="674" name="Group 674"/>
          <p:cNvGrpSpPr/>
          <p:nvPr/>
        </p:nvGrpSpPr>
        <p:grpSpPr>
          <a:xfrm>
            <a:off x="5193137" y="2493874"/>
            <a:ext cx="1314143" cy="675416"/>
            <a:chOff x="-53881" y="-53881"/>
            <a:chExt cx="1314142" cy="675415"/>
          </a:xfrm>
        </p:grpSpPr>
        <p:sp>
          <p:nvSpPr>
            <p:cNvPr id="673" name="Shape 673"/>
            <p:cNvSpPr/>
            <p:nvPr/>
          </p:nvSpPr>
          <p:spPr>
            <a:xfrm>
              <a:off x="0" y="0"/>
              <a:ext cx="1206380" cy="567653"/>
            </a:xfrm>
            <a:prstGeom prst="rect">
              <a:avLst/>
            </a:prstGeom>
            <a:solidFill>
              <a:srgbClr val="CEFFB1"/>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ctr" defTabSz="825500">
                <a:defRPr>
                  <a:solidFill>
                    <a:srgbClr val="000000"/>
                  </a:solidFill>
                  <a:uFillTx/>
                </a:defRPr>
              </a:pPr>
              <a:r>
                <a:rPr sz="1200">
                  <a:latin typeface="Helvetica Neue Light"/>
                  <a:ea typeface="Helvetica Neue Light"/>
                  <a:cs typeface="Helvetica Neue Light"/>
                  <a:sym typeface="Helvetica Neue Light"/>
                </a:rPr>
                <a:t>NATS</a:t>
              </a:r>
            </a:p>
            <a:p>
              <a:pPr lvl="0" algn="ctr" defTabSz="825500">
                <a:defRPr>
                  <a:solidFill>
                    <a:srgbClr val="000000"/>
                  </a:solidFill>
                  <a:uFillTx/>
                </a:defRPr>
              </a:pPr>
              <a:r>
                <a:rPr sz="1200">
                  <a:latin typeface="Helvetica Neue Thin"/>
                  <a:ea typeface="Helvetica Neue Thin"/>
                  <a:cs typeface="Helvetica Neue Thin"/>
                  <a:sym typeface="Helvetica Neue Thin"/>
                </a:rPr>
                <a:t>(message bus)</a:t>
              </a:r>
            </a:p>
          </p:txBody>
        </p:sp>
        <p:pic>
          <p:nvPicPr>
            <p:cNvPr id="672" name="Picture 671"/>
            <p:cNvPicPr/>
            <p:nvPr/>
          </p:nvPicPr>
          <p:blipFill>
            <a:blip r:embed="rId8">
              <a:extLst/>
            </a:blip>
            <a:stretch>
              <a:fillRect/>
            </a:stretch>
          </p:blipFill>
          <p:spPr>
            <a:xfrm>
              <a:off x="-53882" y="-53882"/>
              <a:ext cx="1314143" cy="675417"/>
            </a:xfrm>
            <a:prstGeom prst="rect">
              <a:avLst/>
            </a:prstGeom>
            <a:effectLst/>
          </p:spPr>
        </p:pic>
      </p:grpSp>
      <p:pic>
        <p:nvPicPr>
          <p:cNvPr id="733" name="Picture 732"/>
          <p:cNvPicPr/>
          <p:nvPr/>
        </p:nvPicPr>
        <p:blipFill>
          <a:blip r:embed="rId9">
            <a:extLst/>
          </a:blip>
          <a:stretch>
            <a:fillRect/>
          </a:stretch>
        </p:blipFill>
        <p:spPr>
          <a:xfrm>
            <a:off x="5614563" y="1799228"/>
            <a:ext cx="335494" cy="746214"/>
          </a:xfrm>
          <a:prstGeom prst="rect">
            <a:avLst/>
          </a:prstGeom>
        </p:spPr>
      </p:pic>
      <p:pic>
        <p:nvPicPr>
          <p:cNvPr id="735" name="Picture 734"/>
          <p:cNvPicPr/>
          <p:nvPr/>
        </p:nvPicPr>
        <p:blipFill>
          <a:blip r:embed="rId10">
            <a:extLst/>
          </a:blip>
          <a:stretch>
            <a:fillRect/>
          </a:stretch>
        </p:blipFill>
        <p:spPr>
          <a:xfrm>
            <a:off x="5749772" y="3117465"/>
            <a:ext cx="200873" cy="493450"/>
          </a:xfrm>
          <a:prstGeom prst="rect">
            <a:avLst/>
          </a:prstGeom>
        </p:spPr>
      </p:pic>
      <p:grpSp>
        <p:nvGrpSpPr>
          <p:cNvPr id="679" name="Group 679"/>
          <p:cNvGrpSpPr/>
          <p:nvPr/>
        </p:nvGrpSpPr>
        <p:grpSpPr>
          <a:xfrm>
            <a:off x="5184728" y="3559211"/>
            <a:ext cx="1330961" cy="498268"/>
            <a:chOff x="-53881" y="-53881"/>
            <a:chExt cx="1330960" cy="498267"/>
          </a:xfrm>
        </p:grpSpPr>
        <p:sp>
          <p:nvSpPr>
            <p:cNvPr id="678" name="Shape 678"/>
            <p:cNvSpPr/>
            <p:nvPr/>
          </p:nvSpPr>
          <p:spPr>
            <a:xfrm>
              <a:off x="0" y="0"/>
              <a:ext cx="1223197" cy="390505"/>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500">
                  <a:solidFill>
                    <a:srgbClr val="000000"/>
                  </a:solidFill>
                  <a:uFillTx/>
                  <a:latin typeface="Helvetica Neue Light"/>
                  <a:ea typeface="Helvetica Neue Light"/>
                  <a:cs typeface="Helvetica Neue Light"/>
                  <a:sym typeface="Helvetica Neue Light"/>
                </a:defRPr>
              </a:lvl1pPr>
            </a:lstStyle>
            <a:p>
              <a:pPr lvl="0">
                <a:defRPr sz="1800"/>
              </a:pPr>
              <a:r>
                <a:rPr sz="1500"/>
                <a:t>Router</a:t>
              </a:r>
            </a:p>
          </p:txBody>
        </p:sp>
        <p:pic>
          <p:nvPicPr>
            <p:cNvPr id="677" name="Picture 676"/>
            <p:cNvPicPr/>
            <p:nvPr/>
          </p:nvPicPr>
          <p:blipFill>
            <a:blip r:embed="rId11">
              <a:extLst/>
            </a:blip>
            <a:stretch>
              <a:fillRect/>
            </a:stretch>
          </p:blipFill>
          <p:spPr>
            <a:xfrm>
              <a:off x="-53882" y="-53882"/>
              <a:ext cx="1330961" cy="498268"/>
            </a:xfrm>
            <a:prstGeom prst="rect">
              <a:avLst/>
            </a:prstGeom>
            <a:effectLst/>
          </p:spPr>
        </p:pic>
      </p:grpSp>
      <p:pic>
        <p:nvPicPr>
          <p:cNvPr id="737" name="Picture 736"/>
          <p:cNvPicPr/>
          <p:nvPr/>
        </p:nvPicPr>
        <p:blipFill>
          <a:blip r:embed="rId12">
            <a:extLst/>
          </a:blip>
          <a:stretch>
            <a:fillRect/>
          </a:stretch>
        </p:blipFill>
        <p:spPr>
          <a:xfrm>
            <a:off x="6455697" y="2793477"/>
            <a:ext cx="1419154" cy="283990"/>
          </a:xfrm>
          <a:prstGeom prst="rect">
            <a:avLst/>
          </a:prstGeom>
        </p:spPr>
      </p:pic>
      <p:grpSp>
        <p:nvGrpSpPr>
          <p:cNvPr id="714" name="Group 714"/>
          <p:cNvGrpSpPr/>
          <p:nvPr/>
        </p:nvGrpSpPr>
        <p:grpSpPr>
          <a:xfrm>
            <a:off x="6934759" y="1857695"/>
            <a:ext cx="1655942" cy="2287393"/>
            <a:chOff x="-53881" y="-53881"/>
            <a:chExt cx="1655940" cy="2287391"/>
          </a:xfrm>
        </p:grpSpPr>
        <p:grpSp>
          <p:nvGrpSpPr>
            <p:cNvPr id="683" name="Group 683"/>
            <p:cNvGrpSpPr/>
            <p:nvPr/>
          </p:nvGrpSpPr>
          <p:grpSpPr>
            <a:xfrm>
              <a:off x="108678" y="-53882"/>
              <a:ext cx="1493382" cy="2092050"/>
              <a:chOff x="-53881" y="-53881"/>
              <a:chExt cx="1493380" cy="2092048"/>
            </a:xfrm>
          </p:grpSpPr>
          <p:sp>
            <p:nvSpPr>
              <p:cNvPr id="682" name="Shape 682"/>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81" name="Picture 680"/>
              <p:cNvPicPr/>
              <p:nvPr/>
            </p:nvPicPr>
            <p:blipFill>
              <a:blip r:embed="rId13">
                <a:extLst/>
              </a:blip>
              <a:stretch>
                <a:fillRect/>
              </a:stretch>
            </p:blipFill>
            <p:spPr>
              <a:xfrm>
                <a:off x="-53882" y="-53882"/>
                <a:ext cx="1493381" cy="2092050"/>
              </a:xfrm>
              <a:prstGeom prst="rect">
                <a:avLst/>
              </a:prstGeom>
              <a:effectLst/>
            </p:spPr>
          </p:pic>
        </p:grpSp>
        <p:grpSp>
          <p:nvGrpSpPr>
            <p:cNvPr id="686" name="Group 686"/>
            <p:cNvGrpSpPr/>
            <p:nvPr/>
          </p:nvGrpSpPr>
          <p:grpSpPr>
            <a:xfrm>
              <a:off x="30838" y="41384"/>
              <a:ext cx="1493381" cy="2092050"/>
              <a:chOff x="-53881" y="-53881"/>
              <a:chExt cx="1493380" cy="2092048"/>
            </a:xfrm>
          </p:grpSpPr>
          <p:sp>
            <p:nvSpPr>
              <p:cNvPr id="685" name="Shape 685"/>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84" name="Picture 683"/>
              <p:cNvPicPr/>
              <p:nvPr/>
            </p:nvPicPr>
            <p:blipFill>
              <a:blip r:embed="rId13">
                <a:extLst/>
              </a:blip>
              <a:stretch>
                <a:fillRect/>
              </a:stretch>
            </p:blipFill>
            <p:spPr>
              <a:xfrm>
                <a:off x="-53882" y="-53882"/>
                <a:ext cx="1493381" cy="2092050"/>
              </a:xfrm>
              <a:prstGeom prst="rect">
                <a:avLst/>
              </a:prstGeom>
              <a:effectLst/>
            </p:spPr>
          </p:pic>
        </p:grpSp>
        <p:grpSp>
          <p:nvGrpSpPr>
            <p:cNvPr id="689" name="Group 689"/>
            <p:cNvGrpSpPr/>
            <p:nvPr/>
          </p:nvGrpSpPr>
          <p:grpSpPr>
            <a:xfrm>
              <a:off x="-53882" y="141461"/>
              <a:ext cx="1493381" cy="2092050"/>
              <a:chOff x="-53881" y="-53881"/>
              <a:chExt cx="1493380" cy="2092048"/>
            </a:xfrm>
          </p:grpSpPr>
          <p:sp>
            <p:nvSpPr>
              <p:cNvPr id="688" name="Shape 688"/>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87" name="Picture 686"/>
              <p:cNvPicPr/>
              <p:nvPr/>
            </p:nvPicPr>
            <p:blipFill>
              <a:blip r:embed="rId13">
                <a:extLst/>
              </a:blip>
              <a:stretch>
                <a:fillRect/>
              </a:stretch>
            </p:blipFill>
            <p:spPr>
              <a:xfrm>
                <a:off x="-53882" y="-53882"/>
                <a:ext cx="1493381" cy="2092050"/>
              </a:xfrm>
              <a:prstGeom prst="rect">
                <a:avLst/>
              </a:prstGeom>
              <a:effectLst/>
            </p:spPr>
          </p:pic>
        </p:grpSp>
        <p:grpSp>
          <p:nvGrpSpPr>
            <p:cNvPr id="692" name="Group 692"/>
            <p:cNvGrpSpPr/>
            <p:nvPr/>
          </p:nvGrpSpPr>
          <p:grpSpPr>
            <a:xfrm>
              <a:off x="104387" y="271952"/>
              <a:ext cx="378981" cy="449307"/>
              <a:chOff x="-53881" y="-53881"/>
              <a:chExt cx="378979" cy="449305"/>
            </a:xfrm>
          </p:grpSpPr>
          <p:sp>
            <p:nvSpPr>
              <p:cNvPr id="691" name="Shape 691"/>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0" name="Picture 689"/>
              <p:cNvPicPr/>
              <p:nvPr/>
            </p:nvPicPr>
            <p:blipFill>
              <a:blip r:embed="rId14">
                <a:extLst/>
              </a:blip>
              <a:stretch>
                <a:fillRect/>
              </a:stretch>
            </p:blipFill>
            <p:spPr>
              <a:xfrm>
                <a:off x="-53882" y="-53882"/>
                <a:ext cx="378981" cy="449307"/>
              </a:xfrm>
              <a:prstGeom prst="rect">
                <a:avLst/>
              </a:prstGeom>
              <a:effectLst/>
            </p:spPr>
          </p:pic>
        </p:grpSp>
        <p:grpSp>
          <p:nvGrpSpPr>
            <p:cNvPr id="695" name="Group 695"/>
            <p:cNvGrpSpPr/>
            <p:nvPr/>
          </p:nvGrpSpPr>
          <p:grpSpPr>
            <a:xfrm>
              <a:off x="511838" y="271952"/>
              <a:ext cx="378981" cy="449307"/>
              <a:chOff x="-53881" y="-53881"/>
              <a:chExt cx="378979" cy="449305"/>
            </a:xfrm>
          </p:grpSpPr>
          <p:sp>
            <p:nvSpPr>
              <p:cNvPr id="694" name="Shape 694"/>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3" name="Picture 692"/>
              <p:cNvPicPr/>
              <p:nvPr/>
            </p:nvPicPr>
            <p:blipFill>
              <a:blip r:embed="rId14">
                <a:extLst/>
              </a:blip>
              <a:stretch>
                <a:fillRect/>
              </a:stretch>
            </p:blipFill>
            <p:spPr>
              <a:xfrm>
                <a:off x="-53882" y="-53882"/>
                <a:ext cx="378981" cy="449307"/>
              </a:xfrm>
              <a:prstGeom prst="rect">
                <a:avLst/>
              </a:prstGeom>
              <a:effectLst/>
            </p:spPr>
          </p:pic>
        </p:grpSp>
        <p:grpSp>
          <p:nvGrpSpPr>
            <p:cNvPr id="698" name="Group 698"/>
            <p:cNvGrpSpPr/>
            <p:nvPr/>
          </p:nvGrpSpPr>
          <p:grpSpPr>
            <a:xfrm>
              <a:off x="919289" y="271952"/>
              <a:ext cx="378981" cy="449307"/>
              <a:chOff x="-53881" y="-53881"/>
              <a:chExt cx="378979" cy="449305"/>
            </a:xfrm>
          </p:grpSpPr>
          <p:sp>
            <p:nvSpPr>
              <p:cNvPr id="697" name="Shape 697"/>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6" name="Picture 695"/>
              <p:cNvPicPr/>
              <p:nvPr/>
            </p:nvPicPr>
            <p:blipFill>
              <a:blip r:embed="rId14">
                <a:extLst/>
              </a:blip>
              <a:stretch>
                <a:fillRect/>
              </a:stretch>
            </p:blipFill>
            <p:spPr>
              <a:xfrm>
                <a:off x="-53882" y="-53882"/>
                <a:ext cx="378981" cy="449307"/>
              </a:xfrm>
              <a:prstGeom prst="rect">
                <a:avLst/>
              </a:prstGeom>
              <a:effectLst/>
            </p:spPr>
          </p:pic>
        </p:grpSp>
        <p:grpSp>
          <p:nvGrpSpPr>
            <p:cNvPr id="701" name="Group 701"/>
            <p:cNvGrpSpPr/>
            <p:nvPr/>
          </p:nvGrpSpPr>
          <p:grpSpPr>
            <a:xfrm>
              <a:off x="104387" y="701103"/>
              <a:ext cx="378981" cy="449307"/>
              <a:chOff x="-53881" y="-53881"/>
              <a:chExt cx="378979" cy="449305"/>
            </a:xfrm>
          </p:grpSpPr>
          <p:sp>
            <p:nvSpPr>
              <p:cNvPr id="700" name="Shape 700"/>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9" name="Picture 698"/>
              <p:cNvPicPr/>
              <p:nvPr/>
            </p:nvPicPr>
            <p:blipFill>
              <a:blip r:embed="rId14">
                <a:extLst/>
              </a:blip>
              <a:stretch>
                <a:fillRect/>
              </a:stretch>
            </p:blipFill>
            <p:spPr>
              <a:xfrm>
                <a:off x="-53882" y="-53882"/>
                <a:ext cx="378981" cy="449307"/>
              </a:xfrm>
              <a:prstGeom prst="rect">
                <a:avLst/>
              </a:prstGeom>
              <a:effectLst/>
            </p:spPr>
          </p:pic>
        </p:grpSp>
        <p:grpSp>
          <p:nvGrpSpPr>
            <p:cNvPr id="704" name="Group 704"/>
            <p:cNvGrpSpPr/>
            <p:nvPr/>
          </p:nvGrpSpPr>
          <p:grpSpPr>
            <a:xfrm>
              <a:off x="511838" y="701103"/>
              <a:ext cx="378981" cy="449307"/>
              <a:chOff x="-53881" y="-53881"/>
              <a:chExt cx="378979" cy="449305"/>
            </a:xfrm>
          </p:grpSpPr>
          <p:sp>
            <p:nvSpPr>
              <p:cNvPr id="703" name="Shape 703"/>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02" name="Picture 701"/>
              <p:cNvPicPr/>
              <p:nvPr/>
            </p:nvPicPr>
            <p:blipFill>
              <a:blip r:embed="rId14">
                <a:extLst/>
              </a:blip>
              <a:stretch>
                <a:fillRect/>
              </a:stretch>
            </p:blipFill>
            <p:spPr>
              <a:xfrm>
                <a:off x="-53882" y="-53882"/>
                <a:ext cx="378981" cy="449307"/>
              </a:xfrm>
              <a:prstGeom prst="rect">
                <a:avLst/>
              </a:prstGeom>
              <a:effectLst/>
            </p:spPr>
          </p:pic>
        </p:grpSp>
        <p:grpSp>
          <p:nvGrpSpPr>
            <p:cNvPr id="707" name="Group 707"/>
            <p:cNvGrpSpPr/>
            <p:nvPr/>
          </p:nvGrpSpPr>
          <p:grpSpPr>
            <a:xfrm>
              <a:off x="919289" y="701103"/>
              <a:ext cx="378981" cy="449307"/>
              <a:chOff x="-53881" y="-53881"/>
              <a:chExt cx="378979" cy="449305"/>
            </a:xfrm>
          </p:grpSpPr>
          <p:sp>
            <p:nvSpPr>
              <p:cNvPr id="706" name="Shape 70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05" name="Picture 704"/>
              <p:cNvPicPr/>
              <p:nvPr/>
            </p:nvPicPr>
            <p:blipFill>
              <a:blip r:embed="rId14">
                <a:extLst/>
              </a:blip>
              <a:stretch>
                <a:fillRect/>
              </a:stretch>
            </p:blipFill>
            <p:spPr>
              <a:xfrm>
                <a:off x="-53882" y="-53882"/>
                <a:ext cx="378981" cy="449307"/>
              </a:xfrm>
              <a:prstGeom prst="rect">
                <a:avLst/>
              </a:prstGeom>
              <a:effectLst/>
            </p:spPr>
          </p:pic>
        </p:grpSp>
        <p:grpSp>
          <p:nvGrpSpPr>
            <p:cNvPr id="710" name="Group 710"/>
            <p:cNvGrpSpPr/>
            <p:nvPr/>
          </p:nvGrpSpPr>
          <p:grpSpPr>
            <a:xfrm>
              <a:off x="104387" y="1140632"/>
              <a:ext cx="378981" cy="449307"/>
              <a:chOff x="-53881" y="-53881"/>
              <a:chExt cx="378979" cy="449305"/>
            </a:xfrm>
          </p:grpSpPr>
          <p:sp>
            <p:nvSpPr>
              <p:cNvPr id="709" name="Shape 70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08" name="Picture 707"/>
              <p:cNvPicPr/>
              <p:nvPr/>
            </p:nvPicPr>
            <p:blipFill>
              <a:blip r:embed="rId14">
                <a:extLst/>
              </a:blip>
              <a:stretch>
                <a:fillRect/>
              </a:stretch>
            </p:blipFill>
            <p:spPr>
              <a:xfrm>
                <a:off x="-53882" y="-53882"/>
                <a:ext cx="378981" cy="449307"/>
              </a:xfrm>
              <a:prstGeom prst="rect">
                <a:avLst/>
              </a:prstGeom>
              <a:effectLst/>
            </p:spPr>
          </p:pic>
        </p:grpSp>
        <p:grpSp>
          <p:nvGrpSpPr>
            <p:cNvPr id="713" name="Group 713"/>
            <p:cNvGrpSpPr/>
            <p:nvPr/>
          </p:nvGrpSpPr>
          <p:grpSpPr>
            <a:xfrm>
              <a:off x="511838" y="1140632"/>
              <a:ext cx="378981" cy="449307"/>
              <a:chOff x="-53881" y="-53881"/>
              <a:chExt cx="378979" cy="449305"/>
            </a:xfrm>
          </p:grpSpPr>
          <p:sp>
            <p:nvSpPr>
              <p:cNvPr id="712" name="Shape 71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11" name="Picture 710"/>
              <p:cNvPicPr/>
              <p:nvPr/>
            </p:nvPicPr>
            <p:blipFill>
              <a:blip r:embed="rId14">
                <a:extLst/>
              </a:blip>
              <a:stretch>
                <a:fillRect/>
              </a:stretch>
            </p:blipFill>
            <p:spPr>
              <a:xfrm>
                <a:off x="-53882" y="-53882"/>
                <a:ext cx="378981" cy="449307"/>
              </a:xfrm>
              <a:prstGeom prst="rect">
                <a:avLst/>
              </a:prstGeom>
              <a:effectLst/>
            </p:spPr>
          </p:pic>
        </p:grpSp>
      </p:grpSp>
      <p:grpSp>
        <p:nvGrpSpPr>
          <p:cNvPr id="717" name="Group 717"/>
          <p:cNvGrpSpPr/>
          <p:nvPr/>
        </p:nvGrpSpPr>
        <p:grpSpPr>
          <a:xfrm>
            <a:off x="7907930" y="3052210"/>
            <a:ext cx="378981" cy="449306"/>
            <a:chOff x="-53881" y="-53881"/>
            <a:chExt cx="378979" cy="449305"/>
          </a:xfrm>
        </p:grpSpPr>
        <p:sp>
          <p:nvSpPr>
            <p:cNvPr id="716" name="Shape 71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15" name="Picture 714"/>
            <p:cNvPicPr/>
            <p:nvPr/>
          </p:nvPicPr>
          <p:blipFill>
            <a:blip r:embed="rId14">
              <a:extLst/>
            </a:blip>
            <a:stretch>
              <a:fillRect/>
            </a:stretch>
          </p:blipFill>
          <p:spPr>
            <a:xfrm>
              <a:off x="-53882" y="-53882"/>
              <a:ext cx="378981" cy="449307"/>
            </a:xfrm>
            <a:prstGeom prst="rect">
              <a:avLst/>
            </a:prstGeom>
            <a:effectLst/>
          </p:spPr>
        </p:pic>
      </p:grpSp>
      <p:grpSp>
        <p:nvGrpSpPr>
          <p:cNvPr id="720" name="Group 720"/>
          <p:cNvGrpSpPr/>
          <p:nvPr/>
        </p:nvGrpSpPr>
        <p:grpSpPr>
          <a:xfrm>
            <a:off x="7093028" y="3509410"/>
            <a:ext cx="378981" cy="449306"/>
            <a:chOff x="-53881" y="-53881"/>
            <a:chExt cx="378979" cy="449305"/>
          </a:xfrm>
        </p:grpSpPr>
        <p:sp>
          <p:nvSpPr>
            <p:cNvPr id="719" name="Shape 71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18" name="Picture 717"/>
            <p:cNvPicPr/>
            <p:nvPr/>
          </p:nvPicPr>
          <p:blipFill>
            <a:blip r:embed="rId14">
              <a:extLst/>
            </a:blip>
            <a:stretch>
              <a:fillRect/>
            </a:stretch>
          </p:blipFill>
          <p:spPr>
            <a:xfrm>
              <a:off x="-53882" y="-53882"/>
              <a:ext cx="378981" cy="449307"/>
            </a:xfrm>
            <a:prstGeom prst="rect">
              <a:avLst/>
            </a:prstGeom>
            <a:effectLst/>
          </p:spPr>
        </p:pic>
      </p:grpSp>
      <p:grpSp>
        <p:nvGrpSpPr>
          <p:cNvPr id="723" name="Group 723"/>
          <p:cNvGrpSpPr/>
          <p:nvPr/>
        </p:nvGrpSpPr>
        <p:grpSpPr>
          <a:xfrm>
            <a:off x="7500479" y="3504329"/>
            <a:ext cx="378980" cy="449307"/>
            <a:chOff x="-53881" y="-53881"/>
            <a:chExt cx="378979" cy="449305"/>
          </a:xfrm>
        </p:grpSpPr>
        <p:sp>
          <p:nvSpPr>
            <p:cNvPr id="722" name="Shape 72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21" name="Picture 720"/>
            <p:cNvPicPr/>
            <p:nvPr/>
          </p:nvPicPr>
          <p:blipFill>
            <a:blip r:embed="rId14">
              <a:extLst/>
            </a:blip>
            <a:stretch>
              <a:fillRect/>
            </a:stretch>
          </p:blipFill>
          <p:spPr>
            <a:xfrm>
              <a:off x="-53882" y="-53882"/>
              <a:ext cx="378981" cy="449307"/>
            </a:xfrm>
            <a:prstGeom prst="rect">
              <a:avLst/>
            </a:prstGeom>
            <a:effectLst/>
          </p:spPr>
        </p:pic>
      </p:grpSp>
      <p:grpSp>
        <p:nvGrpSpPr>
          <p:cNvPr id="726" name="Group 726"/>
          <p:cNvGrpSpPr/>
          <p:nvPr/>
        </p:nvGrpSpPr>
        <p:grpSpPr>
          <a:xfrm>
            <a:off x="7907930" y="3504329"/>
            <a:ext cx="378981" cy="449307"/>
            <a:chOff x="-53881" y="-53881"/>
            <a:chExt cx="378979" cy="449305"/>
          </a:xfrm>
        </p:grpSpPr>
        <p:sp>
          <p:nvSpPr>
            <p:cNvPr id="725" name="Shape 725"/>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24" name="Picture 723"/>
            <p:cNvPicPr/>
            <p:nvPr/>
          </p:nvPicPr>
          <p:blipFill>
            <a:blip r:embed="rId14">
              <a:extLst/>
            </a:blip>
            <a:stretch>
              <a:fillRect/>
            </a:stretch>
          </p:blipFill>
          <p:spPr>
            <a:xfrm>
              <a:off x="-53882" y="-53882"/>
              <a:ext cx="378981" cy="449307"/>
            </a:xfrm>
            <a:prstGeom prst="rect">
              <a:avLst/>
            </a:prstGeom>
            <a:effectLst/>
          </p:spPr>
        </p:pic>
      </p:grpSp>
      <p:pic>
        <p:nvPicPr>
          <p:cNvPr id="739" name="Picture 738"/>
          <p:cNvPicPr/>
          <p:nvPr/>
        </p:nvPicPr>
        <p:blipFill>
          <a:blip r:embed="rId15">
            <a:extLst/>
          </a:blip>
          <a:stretch>
            <a:fillRect/>
          </a:stretch>
        </p:blipFill>
        <p:spPr>
          <a:xfrm>
            <a:off x="5983907" y="1799997"/>
            <a:ext cx="718156" cy="745580"/>
          </a:xfrm>
          <a:prstGeom prst="rect">
            <a:avLst/>
          </a:prstGeom>
        </p:spPr>
      </p:pic>
      <p:pic>
        <p:nvPicPr>
          <p:cNvPr id="728" name="pasted-image.png"/>
          <p:cNvPicPr/>
          <p:nvPr/>
        </p:nvPicPr>
        <p:blipFill>
          <a:blip r:embed="rId16">
            <a:extLst/>
          </a:blip>
          <a:stretch>
            <a:fillRect/>
          </a:stretch>
        </p:blipFill>
        <p:spPr>
          <a:xfrm>
            <a:off x="152877" y="2881348"/>
            <a:ext cx="2274888" cy="1706166"/>
          </a:xfrm>
          <a:prstGeom prst="rect">
            <a:avLst/>
          </a:prstGeom>
          <a:ln w="12700">
            <a:miter lim="400000"/>
          </a:ln>
        </p:spPr>
      </p:pic>
      <p:sp>
        <p:nvSpPr>
          <p:cNvPr id="729" name="Shape 729"/>
          <p:cNvSpPr/>
          <p:nvPr/>
        </p:nvSpPr>
        <p:spPr>
          <a:xfrm>
            <a:off x="2910804" y="3363372"/>
            <a:ext cx="1206961"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App Deployed</a:t>
            </a:r>
          </a:p>
        </p:txBody>
      </p:sp>
      <p:pic>
        <p:nvPicPr>
          <p:cNvPr id="730" name="Picture 729"/>
          <p:cNvPicPr/>
          <p:nvPr/>
        </p:nvPicPr>
        <p:blipFill>
          <a:blip r:embed="rId17">
            <a:extLst/>
          </a:blip>
          <a:stretch>
            <a:fillRect/>
          </a:stretch>
        </p:blipFill>
        <p:spPr>
          <a:xfrm rot="10800000">
            <a:off x="2407729" y="3637236"/>
            <a:ext cx="2292451" cy="543892"/>
          </a:xfrm>
          <a:prstGeom prst="rect">
            <a:avLst/>
          </a:prstGeom>
          <a:effectLst>
            <a:outerShdw blurRad="38100" dist="20000" dir="5400000" rotWithShape="0">
              <a:srgbClr val="000000">
                <a:alpha val="38000"/>
              </a:srgbClr>
            </a:outerShdw>
          </a:effectLst>
        </p:spPr>
      </p:pic>
      <p:pic>
        <p:nvPicPr>
          <p:cNvPr id="731" name="chrome.png"/>
          <p:cNvPicPr/>
          <p:nvPr/>
        </p:nvPicPr>
        <p:blipFill>
          <a:blip r:embed="rId18">
            <a:extLst/>
          </a:blip>
          <a:stretch>
            <a:fillRect/>
          </a:stretch>
        </p:blipFill>
        <p:spPr>
          <a:xfrm>
            <a:off x="2144578" y="3297828"/>
            <a:ext cx="409226" cy="409226"/>
          </a:xfrm>
          <a:prstGeom prst="rect">
            <a:avLst/>
          </a:prstGeom>
          <a:ln w="12700">
            <a:miter lim="400000"/>
          </a:ln>
        </p:spPr>
      </p:pic>
      <p:sp>
        <p:nvSpPr>
          <p:cNvPr id="732" name="Shape 732"/>
          <p:cNvSpPr>
            <a:spLocks noGrp="1"/>
          </p:cNvSpPr>
          <p:nvPr>
            <p:ph type="title" idx="4294967295"/>
          </p:nvPr>
        </p:nvSpPr>
        <p:spPr>
          <a:xfrm>
            <a:off x="289675" y="1418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The Pivotal CF way</a:t>
            </a:r>
          </a:p>
        </p:txBody>
      </p:sp>
    </p:spTree>
    <p:extLst>
      <p:ext uri="{BB962C8B-B14F-4D97-AF65-F5344CB8AC3E}">
        <p14:creationId xmlns:p14="http://schemas.microsoft.com/office/powerpoint/2010/main" val="407315490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661"/>
                                        </p:tgtEl>
                                        <p:attrNameLst>
                                          <p:attrName>style.visibility</p:attrName>
                                        </p:attrNameLst>
                                      </p:cBhvr>
                                      <p:to>
                                        <p:strVal val="visible"/>
                                      </p:to>
                                    </p:set>
                                  </p:childTnLst>
                                </p:cTn>
                              </p:par>
                            </p:childTnLst>
                          </p:cTn>
                        </p:par>
                        <p:par>
                          <p:cTn id="7" fill="hold">
                            <p:stCondLst>
                              <p:cond delay="0"/>
                            </p:stCondLst>
                            <p:childTnLst>
                              <p:par>
                                <p:cTn id="8" presetID="23" presetClass="entr" presetSubtype="16" fill="hold" grpId="0" nodeType="afterEffect">
                                  <p:stCondLst>
                                    <p:cond delay="300"/>
                                  </p:stCondLst>
                                  <p:iterate>
                                    <p:tmAbs val="0"/>
                                  </p:iterate>
                                  <p:childTnLst>
                                    <p:set>
                                      <p:cBhvr>
                                        <p:cTn id="9" fill="hold"/>
                                        <p:tgtEl>
                                          <p:spTgt spid="717"/>
                                        </p:tgtEl>
                                        <p:attrNameLst>
                                          <p:attrName>style.visibility</p:attrName>
                                        </p:attrNameLst>
                                      </p:cBhvr>
                                      <p:to>
                                        <p:strVal val="visible"/>
                                      </p:to>
                                    </p:set>
                                    <p:anim calcmode="lin" valueType="num">
                                      <p:cBhvr>
                                        <p:cTn id="10" dur="150" fill="hold"/>
                                        <p:tgtEl>
                                          <p:spTgt spid="717"/>
                                        </p:tgtEl>
                                        <p:attrNameLst>
                                          <p:attrName>ppt_w</p:attrName>
                                        </p:attrNameLst>
                                      </p:cBhvr>
                                      <p:tavLst>
                                        <p:tav tm="0">
                                          <p:val>
                                            <p:fltVal val="0"/>
                                          </p:val>
                                        </p:tav>
                                        <p:tav tm="100000">
                                          <p:val>
                                            <p:strVal val="#ppt_w"/>
                                          </p:val>
                                        </p:tav>
                                      </p:tavLst>
                                    </p:anim>
                                    <p:anim calcmode="lin" valueType="num">
                                      <p:cBhvr>
                                        <p:cTn id="11" dur="150" fill="hold"/>
                                        <p:tgtEl>
                                          <p:spTgt spid="717"/>
                                        </p:tgtEl>
                                        <p:attrNameLst>
                                          <p:attrName>ppt_h</p:attrName>
                                        </p:attrNameLst>
                                      </p:cBhvr>
                                      <p:tavLst>
                                        <p:tav tm="0">
                                          <p:val>
                                            <p:fltVal val="0"/>
                                          </p:val>
                                        </p:tav>
                                        <p:tav tm="100000">
                                          <p:val>
                                            <p:strVal val="#ppt_h"/>
                                          </p:val>
                                        </p:tav>
                                      </p:tavLst>
                                    </p:anim>
                                  </p:childTnLst>
                                </p:cTn>
                              </p:par>
                            </p:childTnLst>
                          </p:cTn>
                        </p:par>
                        <p:par>
                          <p:cTn id="12" fill="hold">
                            <p:stCondLst>
                              <p:cond delay="450"/>
                            </p:stCondLst>
                            <p:childTnLst>
                              <p:par>
                                <p:cTn id="13" presetID="23" presetClass="entr" presetSubtype="16" fill="hold" grpId="0" nodeType="afterEffect">
                                  <p:stCondLst>
                                    <p:cond delay="0"/>
                                  </p:stCondLst>
                                  <p:iterate>
                                    <p:tmAbs val="0"/>
                                  </p:iterate>
                                  <p:childTnLst>
                                    <p:set>
                                      <p:cBhvr>
                                        <p:cTn id="14" fill="hold"/>
                                        <p:tgtEl>
                                          <p:spTgt spid="723"/>
                                        </p:tgtEl>
                                        <p:attrNameLst>
                                          <p:attrName>style.visibility</p:attrName>
                                        </p:attrNameLst>
                                      </p:cBhvr>
                                      <p:to>
                                        <p:strVal val="visible"/>
                                      </p:to>
                                    </p:set>
                                    <p:anim calcmode="lin" valueType="num">
                                      <p:cBhvr>
                                        <p:cTn id="15" dur="150" fill="hold"/>
                                        <p:tgtEl>
                                          <p:spTgt spid="723"/>
                                        </p:tgtEl>
                                        <p:attrNameLst>
                                          <p:attrName>ppt_w</p:attrName>
                                        </p:attrNameLst>
                                      </p:cBhvr>
                                      <p:tavLst>
                                        <p:tav tm="0">
                                          <p:val>
                                            <p:fltVal val="0"/>
                                          </p:val>
                                        </p:tav>
                                        <p:tav tm="100000">
                                          <p:val>
                                            <p:strVal val="#ppt_w"/>
                                          </p:val>
                                        </p:tav>
                                      </p:tavLst>
                                    </p:anim>
                                    <p:anim calcmode="lin" valueType="num">
                                      <p:cBhvr>
                                        <p:cTn id="16" dur="150" fill="hold"/>
                                        <p:tgtEl>
                                          <p:spTgt spid="723"/>
                                        </p:tgtEl>
                                        <p:attrNameLst>
                                          <p:attrName>ppt_h</p:attrName>
                                        </p:attrNameLst>
                                      </p:cBhvr>
                                      <p:tavLst>
                                        <p:tav tm="0">
                                          <p:val>
                                            <p:fltVal val="0"/>
                                          </p:val>
                                        </p:tav>
                                        <p:tav tm="100000">
                                          <p:val>
                                            <p:strVal val="#ppt_h"/>
                                          </p:val>
                                        </p:tav>
                                      </p:tavLst>
                                    </p:anim>
                                  </p:childTnLst>
                                </p:cTn>
                              </p:par>
                            </p:childTnLst>
                          </p:cTn>
                        </p:par>
                        <p:par>
                          <p:cTn id="17" fill="hold">
                            <p:stCondLst>
                              <p:cond delay="600"/>
                            </p:stCondLst>
                            <p:childTnLst>
                              <p:par>
                                <p:cTn id="18" presetID="23" presetClass="entr" presetSubtype="16" fill="hold" grpId="0" nodeType="afterEffect">
                                  <p:stCondLst>
                                    <p:cond delay="0"/>
                                  </p:stCondLst>
                                  <p:iterate>
                                    <p:tmAbs val="0"/>
                                  </p:iterate>
                                  <p:childTnLst>
                                    <p:set>
                                      <p:cBhvr>
                                        <p:cTn id="19" fill="hold"/>
                                        <p:tgtEl>
                                          <p:spTgt spid="726"/>
                                        </p:tgtEl>
                                        <p:attrNameLst>
                                          <p:attrName>style.visibility</p:attrName>
                                        </p:attrNameLst>
                                      </p:cBhvr>
                                      <p:to>
                                        <p:strVal val="visible"/>
                                      </p:to>
                                    </p:set>
                                    <p:anim calcmode="lin" valueType="num">
                                      <p:cBhvr>
                                        <p:cTn id="20" dur="150" fill="hold"/>
                                        <p:tgtEl>
                                          <p:spTgt spid="726"/>
                                        </p:tgtEl>
                                        <p:attrNameLst>
                                          <p:attrName>ppt_w</p:attrName>
                                        </p:attrNameLst>
                                      </p:cBhvr>
                                      <p:tavLst>
                                        <p:tav tm="0">
                                          <p:val>
                                            <p:fltVal val="0"/>
                                          </p:val>
                                        </p:tav>
                                        <p:tav tm="100000">
                                          <p:val>
                                            <p:strVal val="#ppt_w"/>
                                          </p:val>
                                        </p:tav>
                                      </p:tavLst>
                                    </p:anim>
                                    <p:anim calcmode="lin" valueType="num">
                                      <p:cBhvr>
                                        <p:cTn id="21" dur="150" fill="hold"/>
                                        <p:tgtEl>
                                          <p:spTgt spid="726"/>
                                        </p:tgtEl>
                                        <p:attrNameLst>
                                          <p:attrName>ppt_h</p:attrName>
                                        </p:attrNameLst>
                                      </p:cBhvr>
                                      <p:tavLst>
                                        <p:tav tm="0">
                                          <p:val>
                                            <p:fltVal val="0"/>
                                          </p:val>
                                        </p:tav>
                                        <p:tav tm="100000">
                                          <p:val>
                                            <p:strVal val="#ppt_h"/>
                                          </p:val>
                                        </p:tav>
                                      </p:tavLst>
                                    </p:anim>
                                  </p:childTnLst>
                                </p:cTn>
                              </p:par>
                            </p:childTnLst>
                          </p:cTn>
                        </p:par>
                        <p:par>
                          <p:cTn id="22" fill="hold">
                            <p:stCondLst>
                              <p:cond delay="750"/>
                            </p:stCondLst>
                            <p:childTnLst>
                              <p:par>
                                <p:cTn id="23" presetID="23" presetClass="entr" presetSubtype="16" fill="hold" grpId="0" nodeType="afterEffect">
                                  <p:stCondLst>
                                    <p:cond delay="0"/>
                                  </p:stCondLst>
                                  <p:iterate>
                                    <p:tmAbs val="0"/>
                                  </p:iterate>
                                  <p:childTnLst>
                                    <p:set>
                                      <p:cBhvr>
                                        <p:cTn id="24" fill="hold"/>
                                        <p:tgtEl>
                                          <p:spTgt spid="720"/>
                                        </p:tgtEl>
                                        <p:attrNameLst>
                                          <p:attrName>style.visibility</p:attrName>
                                        </p:attrNameLst>
                                      </p:cBhvr>
                                      <p:to>
                                        <p:strVal val="visible"/>
                                      </p:to>
                                    </p:set>
                                    <p:anim calcmode="lin" valueType="num">
                                      <p:cBhvr>
                                        <p:cTn id="25" dur="150" fill="hold"/>
                                        <p:tgtEl>
                                          <p:spTgt spid="720"/>
                                        </p:tgtEl>
                                        <p:attrNameLst>
                                          <p:attrName>ppt_w</p:attrName>
                                        </p:attrNameLst>
                                      </p:cBhvr>
                                      <p:tavLst>
                                        <p:tav tm="0">
                                          <p:val>
                                            <p:fltVal val="0"/>
                                          </p:val>
                                        </p:tav>
                                        <p:tav tm="100000">
                                          <p:val>
                                            <p:strVal val="#ppt_w"/>
                                          </p:val>
                                        </p:tav>
                                      </p:tavLst>
                                    </p:anim>
                                    <p:anim calcmode="lin" valueType="num">
                                      <p:cBhvr>
                                        <p:cTn id="26" dur="150" fill="hold"/>
                                        <p:tgtEl>
                                          <p:spTgt spid="720"/>
                                        </p:tgtEl>
                                        <p:attrNameLst>
                                          <p:attrName>ppt_h</p:attrName>
                                        </p:attrNameLst>
                                      </p:cBhvr>
                                      <p:tavLst>
                                        <p:tav tm="0">
                                          <p:val>
                                            <p:fltVal val="0"/>
                                          </p:val>
                                        </p:tav>
                                        <p:tav tm="100000">
                                          <p:val>
                                            <p:strVal val="#ppt_h"/>
                                          </p:val>
                                        </p:tav>
                                      </p:tavLst>
                                    </p:anim>
                                  </p:childTnLst>
                                </p:cTn>
                              </p:par>
                            </p:childTnLst>
                          </p:cTn>
                        </p:par>
                        <p:par>
                          <p:cTn id="27" fill="hold">
                            <p:stCondLst>
                              <p:cond delay="900"/>
                            </p:stCondLst>
                            <p:childTnLst>
                              <p:par>
                                <p:cTn id="28" presetID="22" presetClass="entr" presetSubtype="2" fill="hold" grpId="0" nodeType="afterEffect">
                                  <p:stCondLst>
                                    <p:cond delay="0"/>
                                  </p:stCondLst>
                                  <p:iterate>
                                    <p:tmAbs val="0"/>
                                  </p:iterate>
                                  <p:childTnLst>
                                    <p:set>
                                      <p:cBhvr>
                                        <p:cTn id="29" fill="hold"/>
                                        <p:tgtEl>
                                          <p:spTgt spid="730"/>
                                        </p:tgtEl>
                                        <p:attrNameLst>
                                          <p:attrName>style.visibility</p:attrName>
                                        </p:attrNameLst>
                                      </p:cBhvr>
                                      <p:to>
                                        <p:strVal val="visible"/>
                                      </p:to>
                                    </p:set>
                                    <p:animEffect transition="in" filter="wipe(right)">
                                      <p:cBhvr>
                                        <p:cTn id="30" dur="1000"/>
                                        <p:tgtEl>
                                          <p:spTgt spid="730"/>
                                        </p:tgtEl>
                                      </p:cBhvr>
                                    </p:animEffect>
                                  </p:childTnLst>
                                </p:cTn>
                              </p:par>
                            </p:childTnLst>
                          </p:cTn>
                        </p:par>
                        <p:par>
                          <p:cTn id="31" fill="hold">
                            <p:stCondLst>
                              <p:cond delay="1900"/>
                            </p:stCondLst>
                            <p:childTnLst>
                              <p:par>
                                <p:cTn id="32" presetID="4" presetClass="entr" presetSubtype="32" fill="hold" grpId="0" nodeType="afterEffect">
                                  <p:stCondLst>
                                    <p:cond delay="0"/>
                                  </p:stCondLst>
                                  <p:iterate>
                                    <p:tmAbs val="0"/>
                                  </p:iterate>
                                  <p:childTnLst>
                                    <p:set>
                                      <p:cBhvr>
                                        <p:cTn id="33" fill="hold"/>
                                        <p:tgtEl>
                                          <p:spTgt spid="728"/>
                                        </p:tgtEl>
                                        <p:attrNameLst>
                                          <p:attrName>style.visibility</p:attrName>
                                        </p:attrNameLst>
                                      </p:cBhvr>
                                      <p:to>
                                        <p:strVal val="visible"/>
                                      </p:to>
                                    </p:set>
                                    <p:animEffect transition="in" filter="box(out)">
                                      <p:cBhvr>
                                        <p:cTn id="34" dur="1000"/>
                                        <p:tgtEl>
                                          <p:spTgt spid="728"/>
                                        </p:tgtEl>
                                      </p:cBhvr>
                                    </p:animEffect>
                                  </p:childTnLst>
                                </p:cTn>
                              </p:par>
                            </p:childTnLst>
                          </p:cTn>
                        </p:par>
                        <p:par>
                          <p:cTn id="35" fill="hold">
                            <p:stCondLst>
                              <p:cond delay="2900"/>
                            </p:stCondLst>
                            <p:childTnLst>
                              <p:par>
                                <p:cTn id="36" presetID="23" presetClass="entr" presetSubtype="16" fill="hold" grpId="0" nodeType="afterEffect">
                                  <p:stCondLst>
                                    <p:cond delay="0"/>
                                  </p:stCondLst>
                                  <p:iterate>
                                    <p:tmAbs val="0"/>
                                  </p:iterate>
                                  <p:childTnLst>
                                    <p:set>
                                      <p:cBhvr>
                                        <p:cTn id="37" fill="hold"/>
                                        <p:tgtEl>
                                          <p:spTgt spid="731"/>
                                        </p:tgtEl>
                                        <p:attrNameLst>
                                          <p:attrName>style.visibility</p:attrName>
                                        </p:attrNameLst>
                                      </p:cBhvr>
                                      <p:to>
                                        <p:strVal val="visible"/>
                                      </p:to>
                                    </p:set>
                                    <p:anim calcmode="lin" valueType="num">
                                      <p:cBhvr>
                                        <p:cTn id="38" dur="500" fill="hold"/>
                                        <p:tgtEl>
                                          <p:spTgt spid="731"/>
                                        </p:tgtEl>
                                        <p:attrNameLst>
                                          <p:attrName>ppt_w</p:attrName>
                                        </p:attrNameLst>
                                      </p:cBhvr>
                                      <p:tavLst>
                                        <p:tav tm="0">
                                          <p:val>
                                            <p:fltVal val="0"/>
                                          </p:val>
                                        </p:tav>
                                        <p:tav tm="100000">
                                          <p:val>
                                            <p:strVal val="#ppt_w"/>
                                          </p:val>
                                        </p:tav>
                                      </p:tavLst>
                                    </p:anim>
                                    <p:anim calcmode="lin" valueType="num">
                                      <p:cBhvr>
                                        <p:cTn id="39" dur="500" fill="hold"/>
                                        <p:tgtEl>
                                          <p:spTgt spid="731"/>
                                        </p:tgtEl>
                                        <p:attrNameLst>
                                          <p:attrName>ppt_h</p:attrName>
                                        </p:attrNameLst>
                                      </p:cBhvr>
                                      <p:tavLst>
                                        <p:tav tm="0">
                                          <p:val>
                                            <p:fltVal val="0"/>
                                          </p:val>
                                        </p:tav>
                                        <p:tav tm="100000">
                                          <p:val>
                                            <p:strVal val="#ppt_h"/>
                                          </p:val>
                                        </p:tav>
                                      </p:tavLst>
                                    </p:anim>
                                  </p:childTnLst>
                                </p:cTn>
                              </p:par>
                            </p:childTnLst>
                          </p:cTn>
                        </p:par>
                        <p:par>
                          <p:cTn id="40" fill="hold">
                            <p:stCondLst>
                              <p:cond delay="3400"/>
                            </p:stCondLst>
                            <p:childTnLst>
                              <p:par>
                                <p:cTn id="41" presetID="1" presetClass="entr" presetSubtype="0" fill="hold" grpId="0" nodeType="afterEffect">
                                  <p:stCondLst>
                                    <p:cond delay="0"/>
                                  </p:stCondLst>
                                  <p:iterate type="lt">
                                    <p:tmAbs val="0"/>
                                  </p:iterate>
                                  <p:childTnLst>
                                    <p:set>
                                      <p:cBhvr>
                                        <p:cTn id="42" fill="hold"/>
                                        <p:tgtEl>
                                          <p:spTgt spid="7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1" grpId="0" animBg="1" advAuto="0"/>
      <p:bldP spid="717" grpId="0" animBg="1" advAuto="0"/>
      <p:bldP spid="720" grpId="0" animBg="1" advAuto="0"/>
      <p:bldP spid="723" grpId="0" animBg="1" advAuto="0"/>
      <p:bldP spid="726" grpId="0" animBg="1" advAuto="0"/>
      <p:bldP spid="728" grpId="0" animBg="1" advAuto="0"/>
      <p:bldP spid="729" grpId="0" animBg="1" advAuto="0"/>
      <p:bldP spid="730" grpId="0" animBg="1" advAuto="0"/>
      <p:bldP spid="731"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5" name="Title 1"/>
          <p:cNvSpPr>
            <a:spLocks noGrp="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sz="2800" dirty="0">
                <a:solidFill>
                  <a:srgbClr val="2C95DD"/>
                </a:solidFill>
              </a:rPr>
              <a:t>Pivotal CF: Technical Capabilities</a:t>
            </a:r>
            <a:br>
              <a:rPr lang="en-US" sz="2800" dirty="0">
                <a:solidFill>
                  <a:srgbClr val="2C95DD"/>
                </a:solidFill>
              </a:rPr>
            </a:br>
            <a:endParaRPr lang="en-US" sz="2800" dirty="0">
              <a:solidFill>
                <a:srgbClr val="2C95DD"/>
              </a:solidFill>
            </a:endParaRPr>
          </a:p>
        </p:txBody>
      </p:sp>
      <p:grpSp>
        <p:nvGrpSpPr>
          <p:cNvPr id="2" name="Group 1"/>
          <p:cNvGrpSpPr/>
          <p:nvPr/>
        </p:nvGrpSpPr>
        <p:grpSpPr>
          <a:xfrm>
            <a:off x="1011019" y="929964"/>
            <a:ext cx="7072158" cy="2506506"/>
            <a:chOff x="358587" y="1009650"/>
            <a:chExt cx="8345676" cy="3444875"/>
          </a:xfrm>
        </p:grpSpPr>
        <p:sp>
          <p:nvSpPr>
            <p:cNvPr id="55" name="Rounded Rectangle 54"/>
            <p:cNvSpPr/>
            <p:nvPr/>
          </p:nvSpPr>
          <p:spPr>
            <a:xfrm>
              <a:off x="450850" y="2170113"/>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1" name="Rounded Rectangle 50"/>
            <p:cNvSpPr/>
            <p:nvPr/>
          </p:nvSpPr>
          <p:spPr>
            <a:xfrm>
              <a:off x="450850"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3" name="Rounded Rectangle 52"/>
            <p:cNvSpPr/>
            <p:nvPr/>
          </p:nvSpPr>
          <p:spPr>
            <a:xfrm>
              <a:off x="3197225"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4" name="Rounded Rectangle 53"/>
            <p:cNvSpPr/>
            <p:nvPr/>
          </p:nvSpPr>
          <p:spPr>
            <a:xfrm>
              <a:off x="5927725" y="215900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6" name="Rounded Rectangle 45"/>
            <p:cNvSpPr/>
            <p:nvPr/>
          </p:nvSpPr>
          <p:spPr>
            <a:xfrm>
              <a:off x="3192463" y="2155825"/>
              <a:ext cx="2743200" cy="1150938"/>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4" name="Rounded Rectangle 43"/>
            <p:cNvSpPr/>
            <p:nvPr/>
          </p:nvSpPr>
          <p:spPr>
            <a:xfrm>
              <a:off x="3187700" y="100965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5" name="Rounded Rectangle 44"/>
            <p:cNvSpPr/>
            <p:nvPr/>
          </p:nvSpPr>
          <p:spPr>
            <a:xfrm>
              <a:off x="592613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3" name="Rounded Rectangle 42"/>
            <p:cNvSpPr/>
            <p:nvPr/>
          </p:nvSpPr>
          <p:spPr>
            <a:xfrm>
              <a:off x="44608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24586" name="TextBox 5"/>
            <p:cNvSpPr txBox="1">
              <a:spLocks noChangeArrowheads="1"/>
            </p:cNvSpPr>
            <p:nvPr/>
          </p:nvSpPr>
          <p:spPr bwMode="auto">
            <a:xfrm>
              <a:off x="3200400" y="1146175"/>
              <a:ext cx="1752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smtClean="0"/>
                <a:t>Application </a:t>
              </a:r>
              <a:endParaRPr lang="en-US" sz="900" dirty="0"/>
            </a:p>
            <a:p>
              <a:pPr algn="ctr" eaLnBrk="1" hangingPunct="1"/>
              <a:r>
                <a:rPr lang="en-US" sz="900" dirty="0"/>
                <a:t>Containerization &amp; Cluster Scheduling</a:t>
              </a:r>
            </a:p>
          </p:txBody>
        </p:sp>
        <p:sp>
          <p:nvSpPr>
            <p:cNvPr id="24587" name="TextBox 6"/>
            <p:cNvSpPr txBox="1">
              <a:spLocks noChangeArrowheads="1"/>
            </p:cNvSpPr>
            <p:nvPr/>
          </p:nvSpPr>
          <p:spPr bwMode="auto">
            <a:xfrm>
              <a:off x="501650" y="3546477"/>
              <a:ext cx="1498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Native </a:t>
              </a:r>
              <a:r>
                <a:rPr lang="en-US" sz="900" dirty="0" smtClean="0"/>
                <a:t>&amp; Extended Data, Mobile and Platform Services</a:t>
              </a:r>
              <a:endParaRPr lang="en-US" sz="900" dirty="0"/>
            </a:p>
          </p:txBody>
        </p:sp>
        <p:sp>
          <p:nvSpPr>
            <p:cNvPr id="24588" name="TextBox 7"/>
            <p:cNvSpPr txBox="1">
              <a:spLocks noChangeArrowheads="1"/>
            </p:cNvSpPr>
            <p:nvPr/>
          </p:nvSpPr>
          <p:spPr bwMode="auto">
            <a:xfrm>
              <a:off x="358587" y="1198563"/>
              <a:ext cx="2166472"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Automatic </a:t>
              </a:r>
              <a:r>
                <a:rPr lang="en-US" sz="900" dirty="0" smtClean="0"/>
                <a:t>App </a:t>
              </a:r>
              <a:r>
                <a:rPr lang="en-US" sz="900" dirty="0"/>
                <a:t>Server </a:t>
              </a:r>
              <a:r>
                <a:rPr lang="en-US" sz="900" dirty="0" smtClean="0"/>
                <a:t>&amp; </a:t>
              </a:r>
              <a:br>
                <a:rPr lang="en-US" sz="900" dirty="0" smtClean="0"/>
              </a:br>
              <a:r>
                <a:rPr lang="en-US" sz="900" dirty="0" smtClean="0"/>
                <a:t>OS Configuration </a:t>
              </a:r>
              <a:br>
                <a:rPr lang="en-US" sz="900" dirty="0" smtClean="0"/>
              </a:br>
              <a:r>
                <a:rPr lang="en-US" sz="900" dirty="0" smtClean="0"/>
                <a:t>with Buildpacks </a:t>
              </a:r>
              <a:br>
                <a:rPr lang="en-US" sz="900" dirty="0" smtClean="0"/>
              </a:br>
              <a:r>
                <a:rPr lang="en-US" sz="900" i="1" dirty="0" smtClean="0"/>
                <a:t>(“just push your app”)</a:t>
              </a:r>
              <a:endParaRPr lang="en-US" sz="900" i="1" dirty="0"/>
            </a:p>
          </p:txBody>
        </p:sp>
        <p:sp>
          <p:nvSpPr>
            <p:cNvPr id="24589" name="TextBox 8"/>
            <p:cNvSpPr txBox="1">
              <a:spLocks noChangeArrowheads="1"/>
            </p:cNvSpPr>
            <p:nvPr/>
          </p:nvSpPr>
          <p:spPr bwMode="auto">
            <a:xfrm>
              <a:off x="6954839" y="2465389"/>
              <a:ext cx="1555751"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Policy, Identity and Roles Management</a:t>
              </a:r>
            </a:p>
          </p:txBody>
        </p:sp>
        <p:sp>
          <p:nvSpPr>
            <p:cNvPr id="24590" name="TextBox 9"/>
            <p:cNvSpPr txBox="1">
              <a:spLocks noChangeArrowheads="1"/>
            </p:cNvSpPr>
            <p:nvPr/>
          </p:nvSpPr>
          <p:spPr bwMode="auto">
            <a:xfrm>
              <a:off x="4543425" y="2203450"/>
              <a:ext cx="1397000" cy="1078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App Health Management, Load Balancing, </a:t>
              </a:r>
            </a:p>
            <a:p>
              <a:pPr eaLnBrk="1" hangingPunct="1"/>
              <a:r>
                <a:rPr lang="en-US" sz="900"/>
                <a:t>Rapid Scaling,  Availability Zones</a:t>
              </a:r>
            </a:p>
          </p:txBody>
        </p:sp>
        <p:sp>
          <p:nvSpPr>
            <p:cNvPr id="24591" name="TextBox 10"/>
            <p:cNvSpPr txBox="1">
              <a:spLocks noChangeArrowheads="1"/>
            </p:cNvSpPr>
            <p:nvPr/>
          </p:nvSpPr>
          <p:spPr bwMode="auto">
            <a:xfrm>
              <a:off x="3895725" y="3554414"/>
              <a:ext cx="1874838"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dirty="0"/>
                <a:t>IaaS Provisioning, Scaling &amp; Configuration</a:t>
              </a:r>
            </a:p>
          </p:txBody>
        </p:sp>
        <p:pic>
          <p:nvPicPr>
            <p:cNvPr id="24592" name="Picture 2" descr="http://www.dreamstime.com/organization-chart-icon-thumb18564571.jp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65825" y="2424113"/>
              <a:ext cx="1119188"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3" name="Group 120"/>
            <p:cNvGrpSpPr>
              <a:grpSpLocks/>
            </p:cNvGrpSpPr>
            <p:nvPr/>
          </p:nvGrpSpPr>
          <p:grpSpPr bwMode="auto">
            <a:xfrm>
              <a:off x="2352675" y="1266825"/>
              <a:ext cx="579438" cy="496888"/>
              <a:chOff x="6338898" y="2735697"/>
              <a:chExt cx="578737" cy="495995"/>
            </a:xfrm>
          </p:grpSpPr>
          <p:pic>
            <p:nvPicPr>
              <p:cNvPr id="24625"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426" y="2901349"/>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898" y="2735697"/>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4" name="Group 81"/>
            <p:cNvGrpSpPr>
              <a:grpSpLocks/>
            </p:cNvGrpSpPr>
            <p:nvPr/>
          </p:nvGrpSpPr>
          <p:grpSpPr bwMode="auto">
            <a:xfrm>
              <a:off x="3206750" y="2351088"/>
              <a:ext cx="1311275" cy="774700"/>
              <a:chOff x="5832822" y="3461918"/>
              <a:chExt cx="1310751" cy="774057"/>
            </a:xfrm>
          </p:grpSpPr>
          <p:grpSp>
            <p:nvGrpSpPr>
              <p:cNvPr id="24614" name="Group 39"/>
              <p:cNvGrpSpPr>
                <a:grpSpLocks/>
              </p:cNvGrpSpPr>
              <p:nvPr/>
            </p:nvGrpSpPr>
            <p:grpSpPr bwMode="auto">
              <a:xfrm>
                <a:off x="5902266" y="3461918"/>
                <a:ext cx="1241307" cy="639279"/>
                <a:chOff x="5266161" y="2945083"/>
                <a:chExt cx="1241307" cy="639279"/>
              </a:xfrm>
            </p:grpSpPr>
            <p:pic>
              <p:nvPicPr>
                <p:cNvPr id="24618" name="Picture 8" descr="load_balancer_pic"/>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6161" y="3028210"/>
                  <a:ext cx="442026" cy="4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9"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430" y="294508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080" y="316873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9330" y="3418108"/>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Elbow Connector 24"/>
                <p:cNvCxnSpPr>
                  <a:stCxn id="24618" idx="3"/>
                  <a:endCxn id="24619" idx="1"/>
                </p:cNvCxnSpPr>
                <p:nvPr/>
              </p:nvCxnSpPr>
              <p:spPr>
                <a:xfrm flipV="1">
                  <a:off x="5707688" y="3027564"/>
                  <a:ext cx="231682" cy="237927"/>
                </a:xfrm>
                <a:prstGeom prst="bentConnector3">
                  <a:avLst>
                    <a:gd name="adj1" fmla="val 17048"/>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4618" idx="3"/>
                  <a:endCxn id="24620" idx="1"/>
                </p:cNvCxnSpPr>
                <p:nvPr/>
              </p:nvCxnSpPr>
              <p:spPr>
                <a:xfrm flipV="1">
                  <a:off x="5707688" y="3251216"/>
                  <a:ext cx="265007" cy="14276"/>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4618" idx="3"/>
                  <a:endCxn id="24621" idx="1"/>
                </p:cNvCxnSpPr>
                <p:nvPr/>
              </p:nvCxnSpPr>
              <p:spPr>
                <a:xfrm>
                  <a:off x="5707688" y="3265492"/>
                  <a:ext cx="241204" cy="236341"/>
                </a:xfrm>
                <a:prstGeom prst="bentConnector3">
                  <a:avLst>
                    <a:gd name="adj1" fmla="val 1489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4615" name="Group 51"/>
              <p:cNvGrpSpPr>
                <a:grpSpLocks/>
              </p:cNvGrpSpPr>
              <p:nvPr/>
            </p:nvGrpSpPr>
            <p:grpSpPr bwMode="auto">
              <a:xfrm>
                <a:off x="5832822" y="3898286"/>
                <a:ext cx="389417" cy="337689"/>
                <a:chOff x="3185954" y="2674574"/>
                <a:chExt cx="451261" cy="427512"/>
              </a:xfrm>
            </p:grpSpPr>
            <p:sp>
              <p:nvSpPr>
                <p:cNvPr id="19" name="Oval 18"/>
                <p:cNvSpPr/>
                <p:nvPr/>
              </p:nvSpPr>
              <p:spPr>
                <a:xfrm>
                  <a:off x="3185954" y="2674574"/>
                  <a:ext cx="451261" cy="427512"/>
                </a:xfrm>
                <a:prstGeom prst="ellipse">
                  <a:avLst/>
                </a:prstGeom>
                <a:ln/>
                <a:scene3d>
                  <a:camera prst="isometricOffAxis2Left"/>
                  <a:lightRig rig="threePt" dir="t"/>
                </a:scene3d>
                <a:sp3d>
                  <a:bevelT/>
                </a:sp3d>
              </p:spPr>
              <p:style>
                <a:lnRef idx="1">
                  <a:schemeClr val="dk1"/>
                </a:lnRef>
                <a:fillRef idx="2">
                  <a:schemeClr val="dk1"/>
                </a:fillRef>
                <a:effectRef idx="1">
                  <a:schemeClr val="dk1"/>
                </a:effectRef>
                <a:fontRef idx="minor">
                  <a:schemeClr val="dk1"/>
                </a:fontRef>
              </p:style>
              <p:txBody>
                <a:bodyPr anchor="ctr"/>
                <a:lstStyle/>
                <a:p>
                  <a:pPr algn="ctr">
                    <a:defRPr/>
                  </a:pPr>
                  <a:endParaRPr lang="en-US" sz="1100"/>
                </a:p>
              </p:txBody>
            </p:sp>
            <p:sp>
              <p:nvSpPr>
                <p:cNvPr id="20" name="Cross 19"/>
                <p:cNvSpPr/>
                <p:nvPr/>
              </p:nvSpPr>
              <p:spPr>
                <a:xfrm>
                  <a:off x="3238024" y="2725300"/>
                  <a:ext cx="329768" cy="301774"/>
                </a:xfrm>
                <a:prstGeom prst="plus">
                  <a:avLst>
                    <a:gd name="adj" fmla="val 33333"/>
                  </a:avLst>
                </a:prstGeom>
                <a:solidFill>
                  <a:srgbClr val="C00000"/>
                </a:solidFill>
                <a:ln w="12700">
                  <a:solidFill>
                    <a:schemeClr val="bg2"/>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grpSp>
        </p:grpSp>
        <p:grpSp>
          <p:nvGrpSpPr>
            <p:cNvPr id="24595" name="Group 99"/>
            <p:cNvGrpSpPr>
              <a:grpSpLocks/>
            </p:cNvGrpSpPr>
            <p:nvPr/>
          </p:nvGrpSpPr>
          <p:grpSpPr bwMode="auto">
            <a:xfrm>
              <a:off x="3221038" y="3387725"/>
              <a:ext cx="714375" cy="712788"/>
              <a:chOff x="1197845" y="2932424"/>
              <a:chExt cx="934973" cy="934973"/>
            </a:xfrm>
          </p:grpSpPr>
          <p:pic>
            <p:nvPicPr>
              <p:cNvPr id="24611"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97845" y="29324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350245" y="30848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502645" y="32372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6" name="Group 61"/>
            <p:cNvGrpSpPr>
              <a:grpSpLocks/>
            </p:cNvGrpSpPr>
            <p:nvPr/>
          </p:nvGrpSpPr>
          <p:grpSpPr bwMode="auto">
            <a:xfrm>
              <a:off x="2290978" y="3934510"/>
              <a:ext cx="592668" cy="398432"/>
              <a:chOff x="5146257" y="1759500"/>
              <a:chExt cx="834506" cy="674188"/>
            </a:xfrm>
          </p:grpSpPr>
          <p:pic>
            <p:nvPicPr>
              <p:cNvPr id="24608"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6257" y="1999147"/>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9"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3510" y="2048848"/>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0"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4883" y="1759500"/>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7" name="Group 97"/>
            <p:cNvGrpSpPr>
              <a:grpSpLocks/>
            </p:cNvGrpSpPr>
            <p:nvPr/>
          </p:nvGrpSpPr>
          <p:grpSpPr bwMode="auto">
            <a:xfrm>
              <a:off x="4822825" y="1076325"/>
              <a:ext cx="933450" cy="835025"/>
              <a:chOff x="2493819" y="1718023"/>
              <a:chExt cx="1111930" cy="968765"/>
            </a:xfrm>
          </p:grpSpPr>
          <p:pic>
            <p:nvPicPr>
              <p:cNvPr id="24605"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3014355" y="1718023"/>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753097" y="1955529"/>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7"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493819" y="2206890"/>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98" name="Picture 3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50150" y="1352550"/>
              <a:ext cx="603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9" name="TextBox 41"/>
            <p:cNvSpPr txBox="1">
              <a:spLocks noChangeArrowheads="1"/>
            </p:cNvSpPr>
            <p:nvPr/>
          </p:nvSpPr>
          <p:spPr bwMode="auto">
            <a:xfrm>
              <a:off x="6146800" y="1166814"/>
              <a:ext cx="1389063"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a:t>Application Network Security Groups</a:t>
              </a:r>
            </a:p>
          </p:txBody>
        </p:sp>
        <p:sp>
          <p:nvSpPr>
            <p:cNvPr id="24600" name="TextBox 46"/>
            <p:cNvSpPr txBox="1">
              <a:spLocks noChangeArrowheads="1"/>
            </p:cNvSpPr>
            <p:nvPr/>
          </p:nvSpPr>
          <p:spPr bwMode="auto">
            <a:xfrm>
              <a:off x="708025" y="2408238"/>
              <a:ext cx="1085849"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Application to Services Binding and Access</a:t>
              </a:r>
            </a:p>
          </p:txBody>
        </p:sp>
        <p:pic>
          <p:nvPicPr>
            <p:cNvPr id="24601" name="Picture 5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81175" y="2373313"/>
              <a:ext cx="10620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ounded Rectangle 48"/>
            <p:cNvSpPr/>
            <p:nvPr/>
          </p:nvSpPr>
          <p:spPr>
            <a:xfrm>
              <a:off x="5935663" y="3303588"/>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pic>
          <p:nvPicPr>
            <p:cNvPr id="24603"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954713" y="3540125"/>
              <a:ext cx="91122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4" name="TextBox 49"/>
            <p:cNvSpPr txBox="1">
              <a:spLocks noChangeArrowheads="1"/>
            </p:cNvSpPr>
            <p:nvPr/>
          </p:nvSpPr>
          <p:spPr bwMode="auto">
            <a:xfrm>
              <a:off x="6875463" y="3402013"/>
              <a:ext cx="1828800"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Logging as a service,</a:t>
              </a:r>
            </a:p>
            <a:p>
              <a:pPr eaLnBrk="1" hangingPunct="1"/>
              <a:r>
                <a:rPr lang="en-US" sz="900"/>
                <a:t>Application metrics &amp; performance,</a:t>
              </a:r>
            </a:p>
            <a:p>
              <a:pPr eaLnBrk="1" hangingPunct="1"/>
              <a:r>
                <a:rPr lang="en-US" sz="900"/>
                <a:t>Metric based scaling</a:t>
              </a:r>
            </a:p>
          </p:txBody>
        </p:sp>
        <p:pic>
          <p:nvPicPr>
            <p:cNvPr id="52" name="Picture 51"/>
            <p:cNvPicPr>
              <a:picLocks noChangeAspect="1"/>
            </p:cNvPicPr>
            <p:nvPr/>
          </p:nvPicPr>
          <p:blipFill>
            <a:blip r:embed="rId13"/>
            <a:stretch>
              <a:fillRect/>
            </a:stretch>
          </p:blipFill>
          <p:spPr>
            <a:xfrm>
              <a:off x="2649568" y="3447769"/>
              <a:ext cx="409560" cy="413031"/>
            </a:xfrm>
            <a:prstGeom prst="rect">
              <a:avLst/>
            </a:prstGeom>
          </p:spPr>
        </p:pic>
        <p:pic>
          <p:nvPicPr>
            <p:cNvPr id="56" name="Picture 55"/>
            <p:cNvPicPr>
              <a:picLocks noChangeAspect="1"/>
            </p:cNvPicPr>
            <p:nvPr/>
          </p:nvPicPr>
          <p:blipFill>
            <a:blip r:embed="rId14"/>
            <a:stretch>
              <a:fillRect/>
            </a:stretch>
          </p:blipFill>
          <p:spPr>
            <a:xfrm>
              <a:off x="2177911" y="3452867"/>
              <a:ext cx="469410" cy="469410"/>
            </a:xfrm>
            <a:prstGeom prst="rect">
              <a:avLst/>
            </a:prstGeom>
          </p:spPr>
        </p:pic>
      </p:grpSp>
      <p:sp>
        <p:nvSpPr>
          <p:cNvPr id="57" name="Rounded Rectangle 56"/>
          <p:cNvSpPr/>
          <p:nvPr/>
        </p:nvSpPr>
        <p:spPr>
          <a:xfrm>
            <a:off x="438273" y="3546044"/>
            <a:ext cx="8215687" cy="38847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 name="Rectangle 2"/>
          <p:cNvSpPr/>
          <p:nvPr/>
        </p:nvSpPr>
        <p:spPr>
          <a:xfrm>
            <a:off x="742078" y="3583335"/>
            <a:ext cx="7794314" cy="338554"/>
          </a:xfrm>
          <a:prstGeom prst="rect">
            <a:avLst/>
          </a:prstGeom>
        </p:spPr>
        <p:txBody>
          <a:bodyPr wrap="square">
            <a:spAutoFit/>
          </a:bodyPr>
          <a:lstStyle/>
          <a:p>
            <a:pPr algn="ctr">
              <a:defRPr/>
            </a:pPr>
            <a:r>
              <a:rPr lang="en-US" sz="1600" dirty="0">
                <a:cs typeface="Arial"/>
              </a:rPr>
              <a:t>Deploy, Operate, Update &amp; Scale with minimal downtime on </a:t>
            </a:r>
            <a:r>
              <a:rPr lang="en-US" sz="1600" dirty="0" smtClean="0">
                <a:cs typeface="Arial"/>
              </a:rPr>
              <a:t>choice of IaaS</a:t>
            </a:r>
            <a:endParaRPr lang="en-US" sz="1600" dirty="0">
              <a:cs typeface="Arial"/>
            </a:endParaRPr>
          </a:p>
        </p:txBody>
      </p:sp>
      <p:pic>
        <p:nvPicPr>
          <p:cNvPr id="66" name="Shape 173"/>
          <p:cNvPicPr preferRelativeResize="0"/>
          <p:nvPr/>
        </p:nvPicPr>
        <p:blipFill rotWithShape="1">
          <a:blip r:embed="rId15">
            <a:alphaModFix/>
          </a:blip>
          <a:srcRect b="-4013"/>
          <a:stretch/>
        </p:blipFill>
        <p:spPr>
          <a:xfrm>
            <a:off x="2883341" y="4001645"/>
            <a:ext cx="1122933" cy="584303"/>
          </a:xfrm>
          <a:prstGeom prst="rect">
            <a:avLst/>
          </a:prstGeom>
          <a:noFill/>
          <a:ln>
            <a:noFill/>
          </a:ln>
        </p:spPr>
      </p:pic>
      <p:pic>
        <p:nvPicPr>
          <p:cNvPr id="67" name="Shape 174"/>
          <p:cNvPicPr preferRelativeResize="0"/>
          <p:nvPr/>
        </p:nvPicPr>
        <p:blipFill rotWithShape="1">
          <a:blip r:embed="rId15">
            <a:alphaModFix/>
          </a:blip>
          <a:srcRect b="-4013"/>
          <a:stretch/>
        </p:blipFill>
        <p:spPr>
          <a:xfrm>
            <a:off x="4030026" y="3975045"/>
            <a:ext cx="1122933" cy="584303"/>
          </a:xfrm>
          <a:prstGeom prst="rect">
            <a:avLst/>
          </a:prstGeom>
          <a:noFill/>
          <a:ln>
            <a:noFill/>
          </a:ln>
        </p:spPr>
      </p:pic>
      <p:pic>
        <p:nvPicPr>
          <p:cNvPr id="68" name="Shape 175"/>
          <p:cNvPicPr preferRelativeResize="0"/>
          <p:nvPr/>
        </p:nvPicPr>
        <p:blipFill rotWithShape="1">
          <a:blip r:embed="rId15">
            <a:alphaModFix/>
          </a:blip>
          <a:srcRect b="-4013"/>
          <a:stretch/>
        </p:blipFill>
        <p:spPr>
          <a:xfrm>
            <a:off x="5176710" y="3975045"/>
            <a:ext cx="1122933" cy="584303"/>
          </a:xfrm>
          <a:prstGeom prst="rect">
            <a:avLst/>
          </a:prstGeom>
          <a:noFill/>
          <a:ln>
            <a:noFill/>
          </a:ln>
        </p:spPr>
      </p:pic>
      <p:pic>
        <p:nvPicPr>
          <p:cNvPr id="69" name="Shape 176"/>
          <p:cNvPicPr preferRelativeResize="0"/>
          <p:nvPr/>
        </p:nvPicPr>
        <p:blipFill rotWithShape="1">
          <a:blip r:embed="rId16">
            <a:alphaModFix/>
          </a:blip>
          <a:srcRect/>
          <a:stretch/>
        </p:blipFill>
        <p:spPr>
          <a:xfrm>
            <a:off x="3091473" y="4191256"/>
            <a:ext cx="720128" cy="181832"/>
          </a:xfrm>
          <a:prstGeom prst="rect">
            <a:avLst/>
          </a:prstGeom>
          <a:noFill/>
          <a:ln>
            <a:noFill/>
          </a:ln>
        </p:spPr>
      </p:pic>
      <p:pic>
        <p:nvPicPr>
          <p:cNvPr id="70" name="Shape 177"/>
          <p:cNvPicPr preferRelativeResize="0"/>
          <p:nvPr/>
        </p:nvPicPr>
        <p:blipFill rotWithShape="1">
          <a:blip r:embed="rId17">
            <a:alphaModFix/>
          </a:blip>
          <a:srcRect/>
          <a:stretch/>
        </p:blipFill>
        <p:spPr>
          <a:xfrm>
            <a:off x="5372632" y="4124058"/>
            <a:ext cx="602611" cy="243554"/>
          </a:xfrm>
          <a:prstGeom prst="rect">
            <a:avLst/>
          </a:prstGeom>
          <a:noFill/>
          <a:ln>
            <a:noFill/>
          </a:ln>
        </p:spPr>
      </p:pic>
      <p:pic>
        <p:nvPicPr>
          <p:cNvPr id="71" name="Shape 178"/>
          <p:cNvPicPr preferRelativeResize="0"/>
          <p:nvPr/>
        </p:nvPicPr>
        <p:blipFill rotWithShape="1">
          <a:blip r:embed="rId18">
            <a:alphaModFix/>
          </a:blip>
          <a:srcRect l="4286"/>
          <a:stretch/>
        </p:blipFill>
        <p:spPr>
          <a:xfrm>
            <a:off x="4222071" y="4133352"/>
            <a:ext cx="662190" cy="219401"/>
          </a:xfrm>
          <a:prstGeom prst="rect">
            <a:avLst/>
          </a:prstGeom>
          <a:noFill/>
          <a:ln>
            <a:noFill/>
          </a:ln>
        </p:spPr>
      </p:pic>
    </p:spTree>
    <p:extLst>
      <p:ext uri="{BB962C8B-B14F-4D97-AF65-F5344CB8AC3E}">
        <p14:creationId xmlns:p14="http://schemas.microsoft.com/office/powerpoint/2010/main" val="9437528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Shape 749"/>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30</a:t>
            </a:fld>
            <a:endParaRPr sz="800">
              <a:solidFill>
                <a:srgbClr val="808080"/>
              </a:solidFill>
              <a:uFill>
                <a:solidFill>
                  <a:srgbClr val="808080"/>
                </a:solidFill>
              </a:uFill>
            </a:endParaRPr>
          </a:p>
        </p:txBody>
      </p:sp>
      <p:pic>
        <p:nvPicPr>
          <p:cNvPr id="750" name="pasted-image.png"/>
          <p:cNvPicPr/>
          <p:nvPr/>
        </p:nvPicPr>
        <p:blipFill>
          <a:blip r:embed="rId2">
            <a:extLst/>
          </a:blip>
          <a:stretch>
            <a:fillRect/>
          </a:stretch>
        </p:blipFill>
        <p:spPr>
          <a:xfrm>
            <a:off x="1171259" y="1765088"/>
            <a:ext cx="2126345" cy="2835126"/>
          </a:xfrm>
          <a:prstGeom prst="rect">
            <a:avLst/>
          </a:prstGeom>
          <a:ln w="12700">
            <a:miter lim="400000"/>
          </a:ln>
        </p:spPr>
      </p:pic>
      <p:pic>
        <p:nvPicPr>
          <p:cNvPr id="751" name="pasted-image.png"/>
          <p:cNvPicPr/>
          <p:nvPr/>
        </p:nvPicPr>
        <p:blipFill>
          <a:blip r:embed="rId3">
            <a:extLst/>
          </a:blip>
          <a:stretch>
            <a:fillRect/>
          </a:stretch>
        </p:blipFill>
        <p:spPr>
          <a:xfrm>
            <a:off x="6089606" y="1729634"/>
            <a:ext cx="1893845" cy="2183810"/>
          </a:xfrm>
          <a:prstGeom prst="rect">
            <a:avLst/>
          </a:prstGeom>
          <a:ln w="12700">
            <a:miter lim="400000"/>
          </a:ln>
        </p:spPr>
      </p:pic>
      <p:pic>
        <p:nvPicPr>
          <p:cNvPr id="752" name="pasted-image.png"/>
          <p:cNvPicPr/>
          <p:nvPr/>
        </p:nvPicPr>
        <p:blipFill>
          <a:blip r:embed="rId4">
            <a:extLst/>
          </a:blip>
          <a:stretch>
            <a:fillRect/>
          </a:stretch>
        </p:blipFill>
        <p:spPr>
          <a:xfrm>
            <a:off x="3421856" y="830929"/>
            <a:ext cx="1480178" cy="2110042"/>
          </a:xfrm>
          <a:prstGeom prst="rect">
            <a:avLst/>
          </a:prstGeom>
          <a:ln w="12700">
            <a:miter lim="400000"/>
          </a:ln>
        </p:spPr>
      </p:pic>
      <p:sp>
        <p:nvSpPr>
          <p:cNvPr id="753" name="Shape 753"/>
          <p:cNvSpPr/>
          <p:nvPr/>
        </p:nvSpPr>
        <p:spPr>
          <a:xfrm>
            <a:off x="2751064" y="1835150"/>
            <a:ext cx="118220" cy="101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sp>
        <p:nvSpPr>
          <p:cNvPr id="754" name="Shape 754"/>
          <p:cNvSpPr/>
          <p:nvPr/>
        </p:nvSpPr>
        <p:spPr>
          <a:xfrm>
            <a:off x="2921000" y="1718220"/>
            <a:ext cx="207715" cy="15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755" name="Shape 75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The operator in the PaaS era</a:t>
            </a:r>
          </a:p>
        </p:txBody>
      </p:sp>
    </p:spTree>
    <p:extLst>
      <p:ext uri="{BB962C8B-B14F-4D97-AF65-F5344CB8AC3E}">
        <p14:creationId xmlns:p14="http://schemas.microsoft.com/office/powerpoint/2010/main" val="8471902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400"/>
                                  </p:stCondLst>
                                  <p:iterate>
                                    <p:tmAbs val="0"/>
                                  </p:iterate>
                                  <p:childTnLst>
                                    <p:set>
                                      <p:cBhvr>
                                        <p:cTn id="6" fill="hold"/>
                                        <p:tgtEl>
                                          <p:spTgt spid="751"/>
                                        </p:tgtEl>
                                        <p:attrNameLst>
                                          <p:attrName>style.visibility</p:attrName>
                                        </p:attrNameLst>
                                      </p:cBhvr>
                                      <p:to>
                                        <p:strVal val="visible"/>
                                      </p:to>
                                    </p:set>
                                    <p:anim calcmode="lin" valueType="num">
                                      <p:cBhvr>
                                        <p:cTn id="7" dur="1000" fill="hold"/>
                                        <p:tgtEl>
                                          <p:spTgt spid="751"/>
                                        </p:tgtEl>
                                        <p:attrNameLst>
                                          <p:attrName>ppt_w</p:attrName>
                                        </p:attrNameLst>
                                      </p:cBhvr>
                                      <p:tavLst>
                                        <p:tav tm="0">
                                          <p:val>
                                            <p:fltVal val="0"/>
                                          </p:val>
                                        </p:tav>
                                        <p:tav tm="100000">
                                          <p:val>
                                            <p:strVal val="#ppt_w"/>
                                          </p:val>
                                        </p:tav>
                                      </p:tavLst>
                                    </p:anim>
                                    <p:anim calcmode="lin" valueType="num">
                                      <p:cBhvr>
                                        <p:cTn id="8" dur="1000" fill="hold"/>
                                        <p:tgtEl>
                                          <p:spTgt spid="7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1"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 name="Shape 757"/>
          <p:cNvSpPr/>
          <p:nvPr/>
        </p:nvSpPr>
        <p:spPr>
          <a:xfrm>
            <a:off x="2064368" y="6974"/>
            <a:ext cx="7085117"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758" name="Shape 75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31</a:t>
            </a:fld>
            <a:endParaRPr sz="800">
              <a:solidFill>
                <a:srgbClr val="808080"/>
              </a:solidFill>
              <a:uFill>
                <a:solidFill>
                  <a:srgbClr val="808080"/>
                </a:solidFill>
              </a:uFill>
            </a:endParaRPr>
          </a:p>
        </p:txBody>
      </p:sp>
      <p:pic>
        <p:nvPicPr>
          <p:cNvPr id="759" name="pasted-image.png"/>
          <p:cNvPicPr/>
          <p:nvPr/>
        </p:nvPicPr>
        <p:blipFill>
          <a:blip r:embed="rId2">
            <a:extLst/>
          </a:blip>
          <a:stretch>
            <a:fillRect/>
          </a:stretch>
        </p:blipFill>
        <p:spPr>
          <a:xfrm>
            <a:off x="174016" y="1282550"/>
            <a:ext cx="1553845" cy="2071793"/>
          </a:xfrm>
          <a:prstGeom prst="rect">
            <a:avLst/>
          </a:prstGeom>
          <a:ln w="12700">
            <a:miter lim="400000"/>
          </a:ln>
        </p:spPr>
      </p:pic>
      <p:sp>
        <p:nvSpPr>
          <p:cNvPr id="760" name="Shape 760"/>
          <p:cNvSpPr/>
          <p:nvPr/>
        </p:nvSpPr>
        <p:spPr>
          <a:xfrm>
            <a:off x="244422" y="3152230"/>
            <a:ext cx="1673992" cy="6275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a:solidFill>
                  <a:srgbClr val="000000"/>
                </a:solidFill>
                <a:uFillTx/>
              </a:defRPr>
            </a:lvl1pPr>
          </a:lstStyle>
          <a:p>
            <a:pPr lvl="0"/>
            <a:r>
              <a:t>Operator Concerns</a:t>
            </a:r>
          </a:p>
        </p:txBody>
      </p:sp>
      <p:grpSp>
        <p:nvGrpSpPr>
          <p:cNvPr id="763" name="Group 763"/>
          <p:cNvGrpSpPr/>
          <p:nvPr/>
        </p:nvGrpSpPr>
        <p:grpSpPr>
          <a:xfrm>
            <a:off x="7353540" y="2380969"/>
            <a:ext cx="1454663" cy="1914039"/>
            <a:chOff x="0" y="0"/>
            <a:chExt cx="1454662" cy="1914038"/>
          </a:xfrm>
        </p:grpSpPr>
        <p:pic>
          <p:nvPicPr>
            <p:cNvPr id="761"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762" name="Shape 762"/>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766" name="Group 766"/>
          <p:cNvGrpSpPr/>
          <p:nvPr/>
        </p:nvGrpSpPr>
        <p:grpSpPr>
          <a:xfrm>
            <a:off x="5308936" y="2652585"/>
            <a:ext cx="1877993" cy="1626811"/>
            <a:chOff x="0" y="0"/>
            <a:chExt cx="1877991" cy="1626809"/>
          </a:xfrm>
        </p:grpSpPr>
        <p:sp>
          <p:nvSpPr>
            <p:cNvPr id="764" name="Shape 764"/>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765"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769" name="Group 769"/>
          <p:cNvGrpSpPr/>
          <p:nvPr/>
        </p:nvGrpSpPr>
        <p:grpSpPr>
          <a:xfrm>
            <a:off x="3355680" y="497631"/>
            <a:ext cx="1529667" cy="1258473"/>
            <a:chOff x="0" y="0"/>
            <a:chExt cx="1529665" cy="1258471"/>
          </a:xfrm>
        </p:grpSpPr>
        <p:sp>
          <p:nvSpPr>
            <p:cNvPr id="767" name="Shape 76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768"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772" name="Group 772"/>
          <p:cNvGrpSpPr/>
          <p:nvPr/>
        </p:nvGrpSpPr>
        <p:grpSpPr>
          <a:xfrm>
            <a:off x="3291027" y="2433975"/>
            <a:ext cx="1658973" cy="1808026"/>
            <a:chOff x="0" y="0"/>
            <a:chExt cx="1658971" cy="1808025"/>
          </a:xfrm>
        </p:grpSpPr>
        <p:sp>
          <p:nvSpPr>
            <p:cNvPr id="770" name="Shape 770"/>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771"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775" name="Group 775"/>
          <p:cNvGrpSpPr/>
          <p:nvPr/>
        </p:nvGrpSpPr>
        <p:grpSpPr>
          <a:xfrm>
            <a:off x="5126013" y="308508"/>
            <a:ext cx="1735839" cy="1848385"/>
            <a:chOff x="0" y="0"/>
            <a:chExt cx="1735837" cy="1848384"/>
          </a:xfrm>
        </p:grpSpPr>
        <p:sp>
          <p:nvSpPr>
            <p:cNvPr id="773" name="Shape 773"/>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774"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778" name="Group 778"/>
          <p:cNvGrpSpPr/>
          <p:nvPr/>
        </p:nvGrpSpPr>
        <p:grpSpPr>
          <a:xfrm>
            <a:off x="7236216" y="206908"/>
            <a:ext cx="1553845" cy="1839919"/>
            <a:chOff x="0" y="0"/>
            <a:chExt cx="1553844" cy="1839917"/>
          </a:xfrm>
        </p:grpSpPr>
        <p:pic>
          <p:nvPicPr>
            <p:cNvPr id="776"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777" name="Shape 777"/>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spTree>
    <p:extLst>
      <p:ext uri="{BB962C8B-B14F-4D97-AF65-F5344CB8AC3E}">
        <p14:creationId xmlns:p14="http://schemas.microsoft.com/office/powerpoint/2010/main" val="4282826598"/>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iterate>
                                    <p:tmAbs val="0"/>
                                  </p:iterate>
                                  <p:childTnLst>
                                    <p:set>
                                      <p:cBhvr>
                                        <p:cTn id="6" fill="hold"/>
                                        <p:tgtEl>
                                          <p:spTgt spid="775"/>
                                        </p:tgtEl>
                                        <p:attrNameLst>
                                          <p:attrName>style.visibility</p:attrName>
                                        </p:attrNameLst>
                                      </p:cBhvr>
                                      <p:to>
                                        <p:strVal val="visible"/>
                                      </p:to>
                                    </p:set>
                                    <p:anim calcmode="lin" valueType="num">
                                      <p:cBhvr>
                                        <p:cTn id="7" dur="400" fill="hold"/>
                                        <p:tgtEl>
                                          <p:spTgt spid="775"/>
                                        </p:tgtEl>
                                        <p:attrNameLst>
                                          <p:attrName>ppt_w</p:attrName>
                                        </p:attrNameLst>
                                      </p:cBhvr>
                                      <p:tavLst>
                                        <p:tav tm="0">
                                          <p:val>
                                            <p:fltVal val="0"/>
                                          </p:val>
                                        </p:tav>
                                        <p:tav tm="100000">
                                          <p:val>
                                            <p:strVal val="#ppt_w"/>
                                          </p:val>
                                        </p:tav>
                                      </p:tavLst>
                                    </p:anim>
                                    <p:anim calcmode="lin" valueType="num">
                                      <p:cBhvr>
                                        <p:cTn id="8" dur="400" fill="hold"/>
                                        <p:tgtEl>
                                          <p:spTgt spid="775"/>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0" nodeType="clickEffect">
                                  <p:stCondLst>
                                    <p:cond delay="0"/>
                                  </p:stCondLst>
                                  <p:iterate>
                                    <p:tmAbs val="0"/>
                                  </p:iterate>
                                  <p:childTnLst>
                                    <p:set>
                                      <p:cBhvr>
                                        <p:cTn id="12" fill="hold"/>
                                        <p:tgtEl>
                                          <p:spTgt spid="763"/>
                                        </p:tgtEl>
                                        <p:attrNameLst>
                                          <p:attrName>style.visibility</p:attrName>
                                        </p:attrNameLst>
                                      </p:cBhvr>
                                      <p:to>
                                        <p:strVal val="visible"/>
                                      </p:to>
                                    </p:set>
                                    <p:anim calcmode="lin" valueType="num">
                                      <p:cBhvr>
                                        <p:cTn id="13" dur="400" fill="hold"/>
                                        <p:tgtEl>
                                          <p:spTgt spid="763"/>
                                        </p:tgtEl>
                                        <p:attrNameLst>
                                          <p:attrName>ppt_w</p:attrName>
                                        </p:attrNameLst>
                                      </p:cBhvr>
                                      <p:tavLst>
                                        <p:tav tm="0">
                                          <p:val>
                                            <p:fltVal val="0"/>
                                          </p:val>
                                        </p:tav>
                                        <p:tav tm="100000">
                                          <p:val>
                                            <p:strVal val="#ppt_w"/>
                                          </p:val>
                                        </p:tav>
                                      </p:tavLst>
                                    </p:anim>
                                    <p:anim calcmode="lin" valueType="num">
                                      <p:cBhvr>
                                        <p:cTn id="14" dur="400" fill="hold"/>
                                        <p:tgtEl>
                                          <p:spTgt spid="763"/>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0" nodeType="clickEffect">
                                  <p:stCondLst>
                                    <p:cond delay="0"/>
                                  </p:stCondLst>
                                  <p:iterate>
                                    <p:tmAbs val="0"/>
                                  </p:iterate>
                                  <p:childTnLst>
                                    <p:set>
                                      <p:cBhvr>
                                        <p:cTn id="18" fill="hold"/>
                                        <p:tgtEl>
                                          <p:spTgt spid="772"/>
                                        </p:tgtEl>
                                        <p:attrNameLst>
                                          <p:attrName>style.visibility</p:attrName>
                                        </p:attrNameLst>
                                      </p:cBhvr>
                                      <p:to>
                                        <p:strVal val="visible"/>
                                      </p:to>
                                    </p:set>
                                    <p:anim calcmode="lin" valueType="num">
                                      <p:cBhvr>
                                        <p:cTn id="19" dur="400" fill="hold"/>
                                        <p:tgtEl>
                                          <p:spTgt spid="772"/>
                                        </p:tgtEl>
                                        <p:attrNameLst>
                                          <p:attrName>ppt_w</p:attrName>
                                        </p:attrNameLst>
                                      </p:cBhvr>
                                      <p:tavLst>
                                        <p:tav tm="0">
                                          <p:val>
                                            <p:fltVal val="0"/>
                                          </p:val>
                                        </p:tav>
                                        <p:tav tm="100000">
                                          <p:val>
                                            <p:strVal val="#ppt_w"/>
                                          </p:val>
                                        </p:tav>
                                      </p:tavLst>
                                    </p:anim>
                                    <p:anim calcmode="lin" valueType="num">
                                      <p:cBhvr>
                                        <p:cTn id="20" dur="400" fill="hold"/>
                                        <p:tgtEl>
                                          <p:spTgt spid="772"/>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32" fill="hold" grpId="0" nodeType="clickEffect">
                                  <p:stCondLst>
                                    <p:cond delay="0"/>
                                  </p:stCondLst>
                                  <p:iterate>
                                    <p:tmAbs val="0"/>
                                  </p:iterate>
                                  <p:childTnLst>
                                    <p:set>
                                      <p:cBhvr>
                                        <p:cTn id="24" fill="hold"/>
                                        <p:tgtEl>
                                          <p:spTgt spid="769"/>
                                        </p:tgtEl>
                                        <p:attrNameLst>
                                          <p:attrName>style.visibility</p:attrName>
                                        </p:attrNameLst>
                                      </p:cBhvr>
                                      <p:to>
                                        <p:strVal val="visible"/>
                                      </p:to>
                                    </p:set>
                                    <p:anim calcmode="lin" valueType="num">
                                      <p:cBhvr>
                                        <p:cTn id="25" dur="400" fill="hold"/>
                                        <p:tgtEl>
                                          <p:spTgt spid="769"/>
                                        </p:tgtEl>
                                        <p:attrNameLst>
                                          <p:attrName>ppt_w</p:attrName>
                                        </p:attrNameLst>
                                      </p:cBhvr>
                                      <p:tavLst>
                                        <p:tav tm="0">
                                          <p:val>
                                            <p:fltVal val="0"/>
                                          </p:val>
                                        </p:tav>
                                        <p:tav tm="100000">
                                          <p:val>
                                            <p:strVal val="#ppt_w"/>
                                          </p:val>
                                        </p:tav>
                                      </p:tavLst>
                                    </p:anim>
                                    <p:anim calcmode="lin" valueType="num">
                                      <p:cBhvr>
                                        <p:cTn id="26" dur="400" fill="hold"/>
                                        <p:tgtEl>
                                          <p:spTgt spid="769"/>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32" fill="hold" grpId="0" nodeType="clickEffect">
                                  <p:stCondLst>
                                    <p:cond delay="0"/>
                                  </p:stCondLst>
                                  <p:iterate>
                                    <p:tmAbs val="0"/>
                                  </p:iterate>
                                  <p:childTnLst>
                                    <p:set>
                                      <p:cBhvr>
                                        <p:cTn id="30" fill="hold"/>
                                        <p:tgtEl>
                                          <p:spTgt spid="766"/>
                                        </p:tgtEl>
                                        <p:attrNameLst>
                                          <p:attrName>style.visibility</p:attrName>
                                        </p:attrNameLst>
                                      </p:cBhvr>
                                      <p:to>
                                        <p:strVal val="visible"/>
                                      </p:to>
                                    </p:set>
                                    <p:anim calcmode="lin" valueType="num">
                                      <p:cBhvr>
                                        <p:cTn id="31" dur="400" fill="hold"/>
                                        <p:tgtEl>
                                          <p:spTgt spid="766"/>
                                        </p:tgtEl>
                                        <p:attrNameLst>
                                          <p:attrName>ppt_w</p:attrName>
                                        </p:attrNameLst>
                                      </p:cBhvr>
                                      <p:tavLst>
                                        <p:tav tm="0">
                                          <p:val>
                                            <p:fltVal val="0"/>
                                          </p:val>
                                        </p:tav>
                                        <p:tav tm="100000">
                                          <p:val>
                                            <p:strVal val="#ppt_w"/>
                                          </p:val>
                                        </p:tav>
                                      </p:tavLst>
                                    </p:anim>
                                    <p:anim calcmode="lin" valueType="num">
                                      <p:cBhvr>
                                        <p:cTn id="32" dur="400" fill="hold"/>
                                        <p:tgtEl>
                                          <p:spTgt spid="766"/>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32" fill="hold" grpId="0" nodeType="clickEffect">
                                  <p:stCondLst>
                                    <p:cond delay="0"/>
                                  </p:stCondLst>
                                  <p:iterate>
                                    <p:tmAbs val="0"/>
                                  </p:iterate>
                                  <p:childTnLst>
                                    <p:set>
                                      <p:cBhvr>
                                        <p:cTn id="36" fill="hold"/>
                                        <p:tgtEl>
                                          <p:spTgt spid="778"/>
                                        </p:tgtEl>
                                        <p:attrNameLst>
                                          <p:attrName>style.visibility</p:attrName>
                                        </p:attrNameLst>
                                      </p:cBhvr>
                                      <p:to>
                                        <p:strVal val="visible"/>
                                      </p:to>
                                    </p:set>
                                    <p:anim calcmode="lin" valueType="num">
                                      <p:cBhvr>
                                        <p:cTn id="37" dur="400" fill="hold"/>
                                        <p:tgtEl>
                                          <p:spTgt spid="778"/>
                                        </p:tgtEl>
                                        <p:attrNameLst>
                                          <p:attrName>ppt_w</p:attrName>
                                        </p:attrNameLst>
                                      </p:cBhvr>
                                      <p:tavLst>
                                        <p:tav tm="0">
                                          <p:val>
                                            <p:fltVal val="0"/>
                                          </p:val>
                                        </p:tav>
                                        <p:tav tm="100000">
                                          <p:val>
                                            <p:strVal val="#ppt_w"/>
                                          </p:val>
                                        </p:tav>
                                      </p:tavLst>
                                    </p:anim>
                                    <p:anim calcmode="lin" valueType="num">
                                      <p:cBhvr>
                                        <p:cTn id="38" dur="400" fill="hold"/>
                                        <p:tgtEl>
                                          <p:spTgt spid="77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3" grpId="0" animBg="1" advAuto="0"/>
      <p:bldP spid="766" grpId="0" animBg="1" advAuto="0"/>
      <p:bldP spid="769" grpId="0" animBg="1" advAuto="0"/>
      <p:bldP spid="772" grpId="0" animBg="1" advAuto="0"/>
      <p:bldP spid="775" grpId="0" animBg="1" advAuto="0"/>
      <p:bldP spid="778" grpId="0" animBg="1" advAuto="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0" name="Shape 780"/>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32</a:t>
            </a:fld>
            <a:endParaRPr sz="800">
              <a:solidFill>
                <a:srgbClr val="808080"/>
              </a:solidFill>
              <a:uFill>
                <a:solidFill>
                  <a:srgbClr val="808080"/>
                </a:solidFill>
              </a:uFill>
            </a:endParaRPr>
          </a:p>
        </p:txBody>
      </p:sp>
      <p:pic>
        <p:nvPicPr>
          <p:cNvPr id="781" name="pasted-image.png"/>
          <p:cNvPicPr/>
          <p:nvPr/>
        </p:nvPicPr>
        <p:blipFill>
          <a:blip r:embed="rId2">
            <a:extLst/>
          </a:blip>
          <a:stretch>
            <a:fillRect/>
          </a:stretch>
        </p:blipFill>
        <p:spPr>
          <a:xfrm>
            <a:off x="120980" y="1095969"/>
            <a:ext cx="1943689" cy="2591586"/>
          </a:xfrm>
          <a:prstGeom prst="rect">
            <a:avLst/>
          </a:prstGeom>
          <a:ln w="12700">
            <a:miter lim="400000"/>
          </a:ln>
        </p:spPr>
      </p:pic>
      <p:pic>
        <p:nvPicPr>
          <p:cNvPr id="782" name="pasted-image.png"/>
          <p:cNvPicPr/>
          <p:nvPr/>
        </p:nvPicPr>
        <p:blipFill>
          <a:blip r:embed="rId3">
            <a:extLst/>
          </a:blip>
          <a:stretch>
            <a:fillRect/>
          </a:stretch>
        </p:blipFill>
        <p:spPr>
          <a:xfrm>
            <a:off x="3735675" y="558331"/>
            <a:ext cx="4021750" cy="1009149"/>
          </a:xfrm>
          <a:prstGeom prst="rect">
            <a:avLst/>
          </a:prstGeom>
          <a:ln w="12700">
            <a:miter lim="400000"/>
          </a:ln>
        </p:spPr>
      </p:pic>
      <p:sp>
        <p:nvSpPr>
          <p:cNvPr id="783" name="Shape 783"/>
          <p:cNvSpPr/>
          <p:nvPr/>
        </p:nvSpPr>
        <p:spPr>
          <a:xfrm>
            <a:off x="3741600" y="3759953"/>
            <a:ext cx="4021751" cy="456773"/>
          </a:xfrm>
          <a:prstGeom prst="roundRect">
            <a:avLst>
              <a:gd name="adj" fmla="val 11122"/>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dirty="0">
                <a:solidFill>
                  <a:schemeClr val="bg1"/>
                </a:solidFill>
                <a:uFill>
                  <a:solidFill>
                    <a:srgbClr val="4D4D4D"/>
                  </a:solidFill>
                </a:uFill>
                <a:latin typeface="Avenir Next"/>
                <a:ea typeface="Avenir Next"/>
                <a:cs typeface="Avenir Next"/>
                <a:sym typeface="Avenir Next"/>
              </a:rPr>
              <a:t>  </a:t>
            </a:r>
            <a:r>
              <a:rPr sz="1400" dirty="0">
                <a:solidFill>
                  <a:schemeClr val="bg1"/>
                </a:solidFill>
                <a:uFill>
                  <a:solidFill>
                    <a:srgbClr val="4D4D4D"/>
                  </a:solidFill>
                </a:uFill>
                <a:latin typeface="Avenir Next"/>
                <a:ea typeface="Avenir Next"/>
                <a:cs typeface="Avenir Next"/>
                <a:sym typeface="Avenir Next"/>
              </a:rPr>
              <a:t>IaaS</a:t>
            </a:r>
          </a:p>
        </p:txBody>
      </p:sp>
      <p:grpSp>
        <p:nvGrpSpPr>
          <p:cNvPr id="790" name="Group 790"/>
          <p:cNvGrpSpPr/>
          <p:nvPr/>
        </p:nvGrpSpPr>
        <p:grpSpPr>
          <a:xfrm>
            <a:off x="4346827" y="3828081"/>
            <a:ext cx="3366050" cy="320518"/>
            <a:chOff x="0" y="0"/>
            <a:chExt cx="3366049" cy="320517"/>
          </a:xfrm>
        </p:grpSpPr>
        <p:pic>
          <p:nvPicPr>
            <p:cNvPr id="784" name="droppedImage.tiff"/>
            <p:cNvPicPr/>
            <p:nvPr/>
          </p:nvPicPr>
          <p:blipFill>
            <a:blip r:embed="rId4">
              <a:extLst/>
            </a:blip>
            <a:stretch>
              <a:fillRect/>
            </a:stretch>
          </p:blipFill>
          <p:spPr>
            <a:xfrm>
              <a:off x="0" y="984"/>
              <a:ext cx="318549" cy="318549"/>
            </a:xfrm>
            <a:prstGeom prst="rect">
              <a:avLst/>
            </a:prstGeom>
            <a:ln w="12700" cap="flat">
              <a:noFill/>
              <a:miter lim="400000"/>
            </a:ln>
            <a:effectLst/>
          </p:spPr>
        </p:pic>
        <p:pic>
          <p:nvPicPr>
            <p:cNvPr id="785" name="pasted-image.pdf"/>
            <p:cNvPicPr/>
            <p:nvPr/>
          </p:nvPicPr>
          <p:blipFill>
            <a:blip r:embed="rId5">
              <a:extLst/>
            </a:blip>
            <a:stretch>
              <a:fillRect/>
            </a:stretch>
          </p:blipFill>
          <p:spPr>
            <a:xfrm>
              <a:off x="478717" y="0"/>
              <a:ext cx="319534" cy="319533"/>
            </a:xfrm>
            <a:prstGeom prst="rect">
              <a:avLst/>
            </a:prstGeom>
            <a:ln w="12700" cap="flat">
              <a:noFill/>
              <a:miter lim="400000"/>
            </a:ln>
            <a:effectLst/>
          </p:spPr>
        </p:pic>
        <p:pic>
          <p:nvPicPr>
            <p:cNvPr id="786" name="droppedImage.tiff"/>
            <p:cNvPicPr/>
            <p:nvPr/>
          </p:nvPicPr>
          <p:blipFill>
            <a:blip r:embed="rId6">
              <a:extLst/>
            </a:blip>
            <a:stretch>
              <a:fillRect/>
            </a:stretch>
          </p:blipFill>
          <p:spPr>
            <a:xfrm>
              <a:off x="958420" y="492"/>
              <a:ext cx="865944" cy="319534"/>
            </a:xfrm>
            <a:prstGeom prst="rect">
              <a:avLst/>
            </a:prstGeom>
            <a:ln w="12700" cap="flat">
              <a:noFill/>
              <a:miter lim="400000"/>
            </a:ln>
            <a:effectLst/>
          </p:spPr>
        </p:pic>
        <p:pic>
          <p:nvPicPr>
            <p:cNvPr id="787" name="droppedImage.tiff"/>
            <p:cNvPicPr/>
            <p:nvPr/>
          </p:nvPicPr>
          <p:blipFill>
            <a:blip r:embed="rId7">
              <a:extLst/>
            </a:blip>
            <a:srcRect l="12296" t="1162" r="16473" b="27441"/>
            <a:stretch>
              <a:fillRect/>
            </a:stretch>
          </p:blipFill>
          <p:spPr>
            <a:xfrm>
              <a:off x="1984532" y="984"/>
              <a:ext cx="319534" cy="319534"/>
            </a:xfrm>
            <a:prstGeom prst="rect">
              <a:avLst/>
            </a:prstGeom>
            <a:ln w="12700" cap="flat">
              <a:noFill/>
              <a:miter lim="400000"/>
            </a:ln>
            <a:effectLst/>
          </p:spPr>
        </p:pic>
        <p:pic>
          <p:nvPicPr>
            <p:cNvPr id="788" name="pasted-image.png"/>
            <p:cNvPicPr/>
            <p:nvPr/>
          </p:nvPicPr>
          <p:blipFill>
            <a:blip r:embed="rId8">
              <a:extLst/>
            </a:blip>
            <a:srcRect l="29203" t="14258" r="29203" b="28296"/>
            <a:stretch>
              <a:fillRect/>
            </a:stretch>
          </p:blipFill>
          <p:spPr>
            <a:xfrm>
              <a:off x="2464234" y="984"/>
              <a:ext cx="347034" cy="319534"/>
            </a:xfrm>
            <a:prstGeom prst="rect">
              <a:avLst/>
            </a:prstGeom>
            <a:ln w="12700" cap="flat">
              <a:noFill/>
              <a:miter lim="400000"/>
            </a:ln>
            <a:effectLst/>
          </p:spPr>
        </p:pic>
        <p:pic>
          <p:nvPicPr>
            <p:cNvPr id="789" name="pasted-image.png"/>
            <p:cNvPicPr/>
            <p:nvPr/>
          </p:nvPicPr>
          <p:blipFill>
            <a:blip r:embed="rId9">
              <a:extLst/>
            </a:blip>
            <a:stretch>
              <a:fillRect/>
            </a:stretch>
          </p:blipFill>
          <p:spPr>
            <a:xfrm>
              <a:off x="2971332" y="0"/>
              <a:ext cx="394718" cy="319533"/>
            </a:xfrm>
            <a:prstGeom prst="rect">
              <a:avLst/>
            </a:prstGeom>
            <a:ln w="12700" cap="flat">
              <a:noFill/>
              <a:miter lim="400000"/>
            </a:ln>
            <a:effectLst/>
          </p:spPr>
        </p:pic>
      </p:grpSp>
      <p:sp>
        <p:nvSpPr>
          <p:cNvPr id="791" name="Shape 791"/>
          <p:cNvSpPr/>
          <p:nvPr/>
        </p:nvSpPr>
        <p:spPr>
          <a:xfrm>
            <a:off x="3722854" y="1603949"/>
            <a:ext cx="4059243" cy="2108940"/>
          </a:xfrm>
          <a:prstGeom prst="roundRect">
            <a:avLst>
              <a:gd name="adj" fmla="val 8310"/>
            </a:avLst>
          </a:prstGeom>
          <a:gradFill>
            <a:gsLst>
              <a:gs pos="0">
                <a:srgbClr val="29756E"/>
              </a:gs>
              <a:gs pos="100000">
                <a:srgbClr val="29756E"/>
              </a:gs>
            </a:gsLst>
            <a:lin ang="5400000"/>
          </a:gradFill>
          <a:ln w="12700">
            <a:miter lim="400000"/>
          </a:ln>
          <a:effectLst>
            <a:outerShdw blurRad="101600" dir="5400000" rotWithShape="0">
              <a:srgbClr val="000000">
                <a:alpha val="88360"/>
              </a:srgbClr>
            </a:outerShdw>
          </a:effectLst>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solidFill>
                <a:schemeClr val="bg1"/>
              </a:solidFill>
            </a:endParaRPr>
          </a:p>
        </p:txBody>
      </p:sp>
      <p:pic>
        <p:nvPicPr>
          <p:cNvPr id="792" name="CF_Logo_Square_White_HighRes.png"/>
          <p:cNvPicPr/>
          <p:nvPr/>
        </p:nvPicPr>
        <p:blipFill>
          <a:blip r:embed="rId10">
            <a:alphaModFix amt="88458"/>
            <a:extLst/>
          </a:blip>
          <a:stretch>
            <a:fillRect/>
          </a:stretch>
        </p:blipFill>
        <p:spPr>
          <a:xfrm>
            <a:off x="3915536" y="2037315"/>
            <a:ext cx="1597717" cy="1591335"/>
          </a:xfrm>
          <a:prstGeom prst="rect">
            <a:avLst/>
          </a:prstGeom>
          <a:ln w="12700">
            <a:miter lim="400000"/>
          </a:ln>
          <a:effectLst>
            <a:outerShdw blurRad="177800" dist="25400" dir="5400000" rotWithShape="0">
              <a:srgbClr val="FFFFFF">
                <a:alpha val="77870"/>
              </a:srgbClr>
            </a:outerShdw>
          </a:effectLst>
        </p:spPr>
      </p:pic>
      <p:sp>
        <p:nvSpPr>
          <p:cNvPr id="793" name="Shape 793"/>
          <p:cNvSpPr/>
          <p:nvPr/>
        </p:nvSpPr>
        <p:spPr>
          <a:xfrm>
            <a:off x="4025813" y="1714738"/>
            <a:ext cx="1334445" cy="41549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100">
                <a:solidFill>
                  <a:srgbClr val="FFFFFF"/>
                </a:solidFill>
              </a:defRPr>
            </a:lvl1pPr>
          </a:lstStyle>
          <a:p>
            <a:pPr lvl="0">
              <a:defRPr sz="1800">
                <a:solidFill>
                  <a:srgbClr val="000000"/>
                </a:solidFill>
                <a:uFillTx/>
              </a:defRPr>
            </a:pPr>
            <a:r>
              <a:rPr sz="2100">
                <a:solidFill>
                  <a:schemeClr val="bg1"/>
                </a:solidFill>
                <a:uFill>
                  <a:solidFill>
                    <a:srgbClr val="4D4D4D"/>
                  </a:solidFill>
                </a:uFill>
              </a:rPr>
              <a:t>Pivotal CF</a:t>
            </a:r>
          </a:p>
        </p:txBody>
      </p:sp>
      <p:pic>
        <p:nvPicPr>
          <p:cNvPr id="794" name="pasted-image.png"/>
          <p:cNvPicPr/>
          <p:nvPr/>
        </p:nvPicPr>
        <p:blipFill>
          <a:blip r:embed="rId11">
            <a:extLst/>
          </a:blip>
          <a:stretch>
            <a:fillRect/>
          </a:stretch>
        </p:blipFill>
        <p:spPr>
          <a:xfrm>
            <a:off x="6902178" y="2026949"/>
            <a:ext cx="759928" cy="759928"/>
          </a:xfrm>
          <a:prstGeom prst="rect">
            <a:avLst/>
          </a:prstGeom>
          <a:ln w="12700">
            <a:miter lim="400000"/>
          </a:ln>
        </p:spPr>
      </p:pic>
      <p:pic>
        <p:nvPicPr>
          <p:cNvPr id="795" name="pasted-image.png"/>
          <p:cNvPicPr/>
          <p:nvPr/>
        </p:nvPicPr>
        <p:blipFill>
          <a:blip r:embed="rId12">
            <a:extLst/>
          </a:blip>
          <a:stretch>
            <a:fillRect/>
          </a:stretch>
        </p:blipFill>
        <p:spPr>
          <a:xfrm>
            <a:off x="6211836" y="2026949"/>
            <a:ext cx="759928" cy="759928"/>
          </a:xfrm>
          <a:prstGeom prst="rect">
            <a:avLst/>
          </a:prstGeom>
          <a:ln w="12700">
            <a:miter lim="400000"/>
          </a:ln>
        </p:spPr>
      </p:pic>
      <p:pic>
        <p:nvPicPr>
          <p:cNvPr id="796" name="pasted-image.png"/>
          <p:cNvPicPr/>
          <p:nvPr/>
        </p:nvPicPr>
        <p:blipFill>
          <a:blip r:embed="rId13">
            <a:extLst/>
          </a:blip>
          <a:stretch>
            <a:fillRect/>
          </a:stretch>
        </p:blipFill>
        <p:spPr>
          <a:xfrm>
            <a:off x="5502053" y="2026949"/>
            <a:ext cx="759928" cy="759928"/>
          </a:xfrm>
          <a:prstGeom prst="rect">
            <a:avLst/>
          </a:prstGeom>
          <a:ln w="12700">
            <a:miter lim="400000"/>
          </a:ln>
        </p:spPr>
      </p:pic>
      <p:pic>
        <p:nvPicPr>
          <p:cNvPr id="797" name="pasted-image.png"/>
          <p:cNvPicPr/>
          <p:nvPr/>
        </p:nvPicPr>
        <p:blipFill>
          <a:blip r:embed="rId14">
            <a:extLst/>
          </a:blip>
          <a:stretch>
            <a:fillRect/>
          </a:stretch>
        </p:blipFill>
        <p:spPr>
          <a:xfrm>
            <a:off x="6208234" y="2792571"/>
            <a:ext cx="747690" cy="747690"/>
          </a:xfrm>
          <a:prstGeom prst="rect">
            <a:avLst/>
          </a:prstGeom>
          <a:ln w="12700">
            <a:miter lim="400000"/>
          </a:ln>
        </p:spPr>
      </p:pic>
      <p:pic>
        <p:nvPicPr>
          <p:cNvPr id="798" name="pasted-image.png"/>
          <p:cNvPicPr/>
          <p:nvPr/>
        </p:nvPicPr>
        <p:blipFill>
          <a:blip r:embed="rId15">
            <a:extLst/>
          </a:blip>
          <a:stretch>
            <a:fillRect/>
          </a:stretch>
        </p:blipFill>
        <p:spPr>
          <a:xfrm>
            <a:off x="5508172" y="2792571"/>
            <a:ext cx="747690" cy="747690"/>
          </a:xfrm>
          <a:prstGeom prst="rect">
            <a:avLst/>
          </a:prstGeom>
          <a:ln w="12700">
            <a:miter lim="400000"/>
          </a:ln>
        </p:spPr>
      </p:pic>
      <p:pic>
        <p:nvPicPr>
          <p:cNvPr id="799" name="pasted-image.png"/>
          <p:cNvPicPr/>
          <p:nvPr/>
        </p:nvPicPr>
        <p:blipFill>
          <a:blip r:embed="rId16">
            <a:extLst/>
          </a:blip>
          <a:stretch>
            <a:fillRect/>
          </a:stretch>
        </p:blipFill>
        <p:spPr>
          <a:xfrm>
            <a:off x="6902178" y="2780333"/>
            <a:ext cx="759928" cy="759928"/>
          </a:xfrm>
          <a:prstGeom prst="rect">
            <a:avLst/>
          </a:prstGeom>
          <a:ln w="12700">
            <a:miter lim="400000"/>
          </a:ln>
        </p:spPr>
      </p:pic>
      <p:grpSp>
        <p:nvGrpSpPr>
          <p:cNvPr id="802" name="Group 802"/>
          <p:cNvGrpSpPr/>
          <p:nvPr/>
        </p:nvGrpSpPr>
        <p:grpSpPr>
          <a:xfrm>
            <a:off x="2492541" y="198041"/>
            <a:ext cx="942346" cy="1141524"/>
            <a:chOff x="0" y="0"/>
            <a:chExt cx="942344" cy="1141522"/>
          </a:xfrm>
        </p:grpSpPr>
        <p:sp>
          <p:nvSpPr>
            <p:cNvPr id="800" name="Shape 800"/>
            <p:cNvSpPr/>
            <p:nvPr/>
          </p:nvSpPr>
          <p:spPr>
            <a:xfrm>
              <a:off x="28779" y="722772"/>
              <a:ext cx="884787" cy="418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FFFFFF"/>
                  </a:solidFill>
                  <a:uFill>
                    <a:solidFill>
                      <a:srgbClr val="4D4D4D"/>
                    </a:solidFill>
                  </a:uFill>
                </a:rPr>
                <a:t>Install the platform</a:t>
              </a:r>
            </a:p>
          </p:txBody>
        </p:sp>
        <p:pic>
          <p:nvPicPr>
            <p:cNvPr id="801" name="pasted-image.png"/>
            <p:cNvPicPr/>
            <p:nvPr/>
          </p:nvPicPr>
          <p:blipFill>
            <a:blip r:embed="rId17">
              <a:extLst/>
            </a:blip>
            <a:stretch>
              <a:fillRect/>
            </a:stretch>
          </p:blipFill>
          <p:spPr>
            <a:xfrm>
              <a:off x="0" y="0"/>
              <a:ext cx="942345" cy="737385"/>
            </a:xfrm>
            <a:prstGeom prst="rect">
              <a:avLst/>
            </a:prstGeom>
            <a:ln w="12700" cap="flat">
              <a:noFill/>
              <a:miter lim="400000"/>
            </a:ln>
            <a:effectLst/>
          </p:spPr>
        </p:pic>
      </p:grpSp>
      <p:grpSp>
        <p:nvGrpSpPr>
          <p:cNvPr id="805" name="Group 805"/>
          <p:cNvGrpSpPr/>
          <p:nvPr/>
        </p:nvGrpSpPr>
        <p:grpSpPr>
          <a:xfrm>
            <a:off x="8058213" y="198041"/>
            <a:ext cx="895771" cy="1141524"/>
            <a:chOff x="0" y="0"/>
            <a:chExt cx="895769" cy="1141522"/>
          </a:xfrm>
        </p:grpSpPr>
        <p:pic>
          <p:nvPicPr>
            <p:cNvPr id="803" name="pasted-image.png"/>
            <p:cNvPicPr/>
            <p:nvPr/>
          </p:nvPicPr>
          <p:blipFill>
            <a:blip r:embed="rId18">
              <a:extLst/>
            </a:blip>
            <a:stretch>
              <a:fillRect/>
            </a:stretch>
          </p:blipFill>
          <p:spPr>
            <a:xfrm>
              <a:off x="0" y="0"/>
              <a:ext cx="895770" cy="946157"/>
            </a:xfrm>
            <a:prstGeom prst="rect">
              <a:avLst/>
            </a:prstGeom>
            <a:ln w="12700" cap="flat">
              <a:noFill/>
              <a:miter lim="400000"/>
            </a:ln>
            <a:effectLst/>
          </p:spPr>
        </p:pic>
        <p:sp>
          <p:nvSpPr>
            <p:cNvPr id="804" name="Shape 804"/>
            <p:cNvSpPr/>
            <p:nvPr/>
          </p:nvSpPr>
          <p:spPr>
            <a:xfrm>
              <a:off x="39374" y="762639"/>
              <a:ext cx="814181" cy="3788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FFFFFF"/>
                  </a:solidFill>
                  <a:uFill>
                    <a:solidFill>
                      <a:srgbClr val="4D4D4D"/>
                    </a:solidFill>
                  </a:uFill>
                </a:rPr>
                <a:t>Setup High Availability</a:t>
              </a:r>
            </a:p>
          </p:txBody>
        </p:sp>
      </p:grpSp>
      <p:grpSp>
        <p:nvGrpSpPr>
          <p:cNvPr id="808" name="Group 808"/>
          <p:cNvGrpSpPr/>
          <p:nvPr/>
        </p:nvGrpSpPr>
        <p:grpSpPr>
          <a:xfrm>
            <a:off x="2178265" y="3446934"/>
            <a:ext cx="1280828" cy="986430"/>
            <a:chOff x="597164" y="558181"/>
            <a:chExt cx="1280827" cy="986428"/>
          </a:xfrm>
        </p:grpSpPr>
        <p:sp>
          <p:nvSpPr>
            <p:cNvPr id="806" name="Shape 806"/>
            <p:cNvSpPr/>
            <p:nvPr/>
          </p:nvSpPr>
          <p:spPr>
            <a:xfrm>
              <a:off x="597164" y="1192001"/>
              <a:ext cx="1280828" cy="3526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Handle live upgrades and updates</a:t>
              </a:r>
            </a:p>
          </p:txBody>
        </p:sp>
        <p:pic>
          <p:nvPicPr>
            <p:cNvPr id="807" name="pasted-image.png"/>
            <p:cNvPicPr/>
            <p:nvPr/>
          </p:nvPicPr>
          <p:blipFill>
            <a:blip r:embed="rId19">
              <a:extLst/>
            </a:blip>
            <a:stretch>
              <a:fillRect/>
            </a:stretch>
          </p:blipFill>
          <p:spPr>
            <a:xfrm>
              <a:off x="811020" y="558181"/>
              <a:ext cx="853116" cy="618509"/>
            </a:xfrm>
            <a:prstGeom prst="rect">
              <a:avLst/>
            </a:prstGeom>
            <a:ln w="12700" cap="flat">
              <a:noFill/>
              <a:miter lim="400000"/>
            </a:ln>
            <a:effectLst/>
          </p:spPr>
        </p:pic>
      </p:grpSp>
      <p:grpSp>
        <p:nvGrpSpPr>
          <p:cNvPr id="811" name="Group 811"/>
          <p:cNvGrpSpPr/>
          <p:nvPr/>
        </p:nvGrpSpPr>
        <p:grpSpPr>
          <a:xfrm>
            <a:off x="8013779" y="3354205"/>
            <a:ext cx="1012416" cy="1003527"/>
            <a:chOff x="0" y="0"/>
            <a:chExt cx="1012415" cy="1003525"/>
          </a:xfrm>
        </p:grpSpPr>
        <p:sp>
          <p:nvSpPr>
            <p:cNvPr id="809" name="Shape 809"/>
            <p:cNvSpPr/>
            <p:nvPr/>
          </p:nvSpPr>
          <p:spPr>
            <a:xfrm>
              <a:off x="140572" y="726527"/>
              <a:ext cx="731269" cy="2769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900" b="1">
                  <a:solidFill>
                    <a:schemeClr val="bg1"/>
                  </a:solidFill>
                  <a:uFill>
                    <a:solidFill>
                      <a:srgbClr val="4D4D4D"/>
                    </a:solidFill>
                  </a:uFill>
                </a:rPr>
                <a:t>Scale and  </a:t>
              </a:r>
            </a:p>
            <a:p>
              <a:pPr lvl="0" algn="ctr">
                <a:defRPr>
                  <a:solidFill>
                    <a:srgbClr val="000000"/>
                  </a:solidFill>
                  <a:uFillTx/>
                </a:defRPr>
              </a:pPr>
              <a:r>
                <a:rPr sz="900" b="1">
                  <a:solidFill>
                    <a:schemeClr val="bg1"/>
                  </a:solidFill>
                  <a:uFill>
                    <a:solidFill>
                      <a:srgbClr val="4D4D4D"/>
                    </a:solidFill>
                  </a:uFill>
                </a:rPr>
                <a:t>plan capacity</a:t>
              </a:r>
            </a:p>
          </p:txBody>
        </p:sp>
        <p:pic>
          <p:nvPicPr>
            <p:cNvPr id="810" name="pasted-image.png"/>
            <p:cNvPicPr/>
            <p:nvPr/>
          </p:nvPicPr>
          <p:blipFill>
            <a:blip r:embed="rId20">
              <a:extLst/>
            </a:blip>
            <a:stretch>
              <a:fillRect/>
            </a:stretch>
          </p:blipFill>
          <p:spPr>
            <a:xfrm>
              <a:off x="0" y="0"/>
              <a:ext cx="1012415" cy="759311"/>
            </a:xfrm>
            <a:prstGeom prst="rect">
              <a:avLst/>
            </a:prstGeom>
            <a:ln w="12700" cap="flat">
              <a:noFill/>
              <a:miter lim="400000"/>
            </a:ln>
            <a:effectLst/>
          </p:spPr>
        </p:pic>
      </p:grpSp>
      <p:grpSp>
        <p:nvGrpSpPr>
          <p:cNvPr id="814" name="Group 814"/>
          <p:cNvGrpSpPr/>
          <p:nvPr/>
        </p:nvGrpSpPr>
        <p:grpSpPr>
          <a:xfrm>
            <a:off x="8096657" y="1701006"/>
            <a:ext cx="846660" cy="1351807"/>
            <a:chOff x="0" y="199133"/>
            <a:chExt cx="846658" cy="1351806"/>
          </a:xfrm>
        </p:grpSpPr>
        <p:pic>
          <p:nvPicPr>
            <p:cNvPr id="812" name="pasted-image.png"/>
            <p:cNvPicPr/>
            <p:nvPr/>
          </p:nvPicPr>
          <p:blipFill>
            <a:blip r:embed="rId21">
              <a:extLst/>
            </a:blip>
            <a:stretch>
              <a:fillRect/>
            </a:stretch>
          </p:blipFill>
          <p:spPr>
            <a:xfrm>
              <a:off x="170342" y="199133"/>
              <a:ext cx="505974" cy="843289"/>
            </a:xfrm>
            <a:prstGeom prst="rect">
              <a:avLst/>
            </a:prstGeom>
            <a:ln w="12700" cap="flat">
              <a:noFill/>
              <a:miter lim="400000"/>
            </a:ln>
            <a:effectLst/>
          </p:spPr>
        </p:pic>
        <p:sp>
          <p:nvSpPr>
            <p:cNvPr id="813" name="Shape 813"/>
            <p:cNvSpPr/>
            <p:nvPr/>
          </p:nvSpPr>
          <p:spPr>
            <a:xfrm>
              <a:off x="0" y="1078293"/>
              <a:ext cx="846658" cy="4726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Install and manage services</a:t>
              </a:r>
            </a:p>
          </p:txBody>
        </p:sp>
      </p:grpSp>
      <p:grpSp>
        <p:nvGrpSpPr>
          <p:cNvPr id="817" name="Group 817"/>
          <p:cNvGrpSpPr/>
          <p:nvPr/>
        </p:nvGrpSpPr>
        <p:grpSpPr>
          <a:xfrm>
            <a:off x="2316529" y="1950599"/>
            <a:ext cx="1004301" cy="1385661"/>
            <a:chOff x="0" y="0"/>
            <a:chExt cx="1004299" cy="1385659"/>
          </a:xfrm>
        </p:grpSpPr>
        <p:pic>
          <p:nvPicPr>
            <p:cNvPr id="815" name="pasted-image.png"/>
            <p:cNvPicPr/>
            <p:nvPr/>
          </p:nvPicPr>
          <p:blipFill>
            <a:blip r:embed="rId22">
              <a:extLst/>
            </a:blip>
            <a:stretch>
              <a:fillRect/>
            </a:stretch>
          </p:blipFill>
          <p:spPr>
            <a:xfrm>
              <a:off x="138415" y="0"/>
              <a:ext cx="846659" cy="846658"/>
            </a:xfrm>
            <a:prstGeom prst="rect">
              <a:avLst/>
            </a:prstGeom>
            <a:ln w="12700" cap="flat">
              <a:noFill/>
              <a:miter lim="400000"/>
            </a:ln>
            <a:effectLst/>
          </p:spPr>
        </p:pic>
        <p:sp>
          <p:nvSpPr>
            <p:cNvPr id="816" name="Shape 816"/>
            <p:cNvSpPr/>
            <p:nvPr/>
          </p:nvSpPr>
          <p:spPr>
            <a:xfrm>
              <a:off x="0" y="910345"/>
              <a:ext cx="1004299" cy="4753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Target multiple clouds</a:t>
              </a:r>
            </a:p>
          </p:txBody>
        </p:sp>
      </p:grpSp>
    </p:spTree>
    <p:extLst>
      <p:ext uri="{BB962C8B-B14F-4D97-AF65-F5344CB8AC3E}">
        <p14:creationId xmlns:p14="http://schemas.microsoft.com/office/powerpoint/2010/main" val="3374244190"/>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7" name="Shape 877"/>
          <p:cNvSpPr/>
          <p:nvPr/>
        </p:nvSpPr>
        <p:spPr>
          <a:xfrm>
            <a:off x="536714" y="267128"/>
            <a:ext cx="3616581" cy="4267025"/>
          </a:xfrm>
          <a:prstGeom prst="roundRect">
            <a:avLst>
              <a:gd name="adj" fmla="val 4171"/>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878" name="pasted-image.png"/>
          <p:cNvPicPr/>
          <p:nvPr/>
        </p:nvPicPr>
        <p:blipFill>
          <a:blip r:embed="rId2">
            <a:extLst/>
          </a:blip>
          <a:stretch>
            <a:fillRect/>
          </a:stretch>
        </p:blipFill>
        <p:spPr>
          <a:xfrm>
            <a:off x="5679147" y="2819039"/>
            <a:ext cx="1082121" cy="310315"/>
          </a:xfrm>
          <a:prstGeom prst="rect">
            <a:avLst/>
          </a:prstGeom>
          <a:ln w="12700">
            <a:miter lim="400000"/>
          </a:ln>
        </p:spPr>
      </p:pic>
      <p:pic>
        <p:nvPicPr>
          <p:cNvPr id="879" name="pasted-image.png"/>
          <p:cNvPicPr/>
          <p:nvPr/>
        </p:nvPicPr>
        <p:blipFill>
          <a:blip r:embed="rId3">
            <a:extLst/>
          </a:blip>
          <a:stretch>
            <a:fillRect/>
          </a:stretch>
        </p:blipFill>
        <p:spPr>
          <a:xfrm>
            <a:off x="5538715" y="2342123"/>
            <a:ext cx="1272458" cy="336121"/>
          </a:xfrm>
          <a:prstGeom prst="rect">
            <a:avLst/>
          </a:prstGeom>
          <a:ln w="12700">
            <a:miter lim="400000"/>
          </a:ln>
        </p:spPr>
      </p:pic>
      <p:pic>
        <p:nvPicPr>
          <p:cNvPr id="880" name="pasted-image.png"/>
          <p:cNvPicPr/>
          <p:nvPr/>
        </p:nvPicPr>
        <p:blipFill>
          <a:blip r:embed="rId4">
            <a:extLst/>
          </a:blip>
          <a:stretch>
            <a:fillRect/>
          </a:stretch>
        </p:blipFill>
        <p:spPr>
          <a:xfrm>
            <a:off x="4171674" y="2372640"/>
            <a:ext cx="1260564" cy="339383"/>
          </a:xfrm>
          <a:prstGeom prst="rect">
            <a:avLst/>
          </a:prstGeom>
          <a:ln w="12700">
            <a:miter lim="400000"/>
          </a:ln>
        </p:spPr>
      </p:pic>
      <p:pic>
        <p:nvPicPr>
          <p:cNvPr id="881" name="pasted-image.png"/>
          <p:cNvPicPr/>
          <p:nvPr/>
        </p:nvPicPr>
        <p:blipFill>
          <a:blip r:embed="rId5">
            <a:extLst/>
          </a:blip>
          <a:stretch>
            <a:fillRect/>
          </a:stretch>
        </p:blipFill>
        <p:spPr>
          <a:xfrm>
            <a:off x="4238689" y="1456956"/>
            <a:ext cx="1117968" cy="336121"/>
          </a:xfrm>
          <a:prstGeom prst="rect">
            <a:avLst/>
          </a:prstGeom>
          <a:ln w="12700">
            <a:miter lim="400000"/>
          </a:ln>
        </p:spPr>
      </p:pic>
      <p:sp>
        <p:nvSpPr>
          <p:cNvPr id="882" name="Shape 882"/>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33</a:t>
            </a:fld>
            <a:endParaRPr sz="800">
              <a:solidFill>
                <a:srgbClr val="808080"/>
              </a:solidFill>
              <a:uFill>
                <a:solidFill>
                  <a:srgbClr val="808080"/>
                </a:solidFill>
              </a:uFill>
            </a:endParaRPr>
          </a:p>
        </p:txBody>
      </p:sp>
      <p:pic>
        <p:nvPicPr>
          <p:cNvPr id="883" name="pasted-image.png"/>
          <p:cNvPicPr/>
          <p:nvPr/>
        </p:nvPicPr>
        <p:blipFill>
          <a:blip r:embed="rId6">
            <a:extLst/>
          </a:blip>
          <a:stretch>
            <a:fillRect/>
          </a:stretch>
        </p:blipFill>
        <p:spPr>
          <a:xfrm>
            <a:off x="4140625" y="288341"/>
            <a:ext cx="4021751" cy="1009149"/>
          </a:xfrm>
          <a:prstGeom prst="rect">
            <a:avLst/>
          </a:prstGeom>
          <a:ln w="12700">
            <a:miter lim="400000"/>
          </a:ln>
        </p:spPr>
      </p:pic>
      <p:sp>
        <p:nvSpPr>
          <p:cNvPr id="884" name="Shape 884"/>
          <p:cNvSpPr/>
          <p:nvPr/>
        </p:nvSpPr>
        <p:spPr>
          <a:xfrm>
            <a:off x="4156480" y="4064680"/>
            <a:ext cx="4021750" cy="456773"/>
          </a:xfrm>
          <a:prstGeom prst="roundRect">
            <a:avLst>
              <a:gd name="adj" fmla="val 11122"/>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dirty="0">
                <a:solidFill>
                  <a:srgbClr val="FFFFFF"/>
                </a:solidFill>
                <a:uFill>
                  <a:solidFill>
                    <a:srgbClr val="4D4D4D"/>
                  </a:solidFill>
                </a:uFill>
                <a:latin typeface="Avenir Next"/>
                <a:ea typeface="Avenir Next"/>
                <a:cs typeface="Avenir Next"/>
                <a:sym typeface="Avenir Next"/>
              </a:rPr>
              <a:t>  </a:t>
            </a:r>
            <a:r>
              <a:rPr sz="1400" dirty="0">
                <a:solidFill>
                  <a:srgbClr val="FFFFFF"/>
                </a:solidFill>
                <a:uFill>
                  <a:solidFill>
                    <a:srgbClr val="4D4D4D"/>
                  </a:solidFill>
                </a:uFill>
                <a:latin typeface="Avenir Next"/>
                <a:ea typeface="Avenir Next"/>
                <a:cs typeface="Avenir Next"/>
                <a:sym typeface="Avenir Next"/>
              </a:rPr>
              <a:t>IaaS</a:t>
            </a:r>
          </a:p>
        </p:txBody>
      </p:sp>
      <p:grpSp>
        <p:nvGrpSpPr>
          <p:cNvPr id="891" name="Group 891"/>
          <p:cNvGrpSpPr/>
          <p:nvPr/>
        </p:nvGrpSpPr>
        <p:grpSpPr>
          <a:xfrm>
            <a:off x="4757040" y="4109649"/>
            <a:ext cx="3366050" cy="320518"/>
            <a:chOff x="0" y="0"/>
            <a:chExt cx="3366049" cy="320517"/>
          </a:xfrm>
        </p:grpSpPr>
        <p:pic>
          <p:nvPicPr>
            <p:cNvPr id="885" name="droppedImage.tiff"/>
            <p:cNvPicPr/>
            <p:nvPr/>
          </p:nvPicPr>
          <p:blipFill>
            <a:blip r:embed="rId7">
              <a:extLst/>
            </a:blip>
            <a:stretch>
              <a:fillRect/>
            </a:stretch>
          </p:blipFill>
          <p:spPr>
            <a:xfrm>
              <a:off x="0" y="984"/>
              <a:ext cx="318549" cy="318549"/>
            </a:xfrm>
            <a:prstGeom prst="rect">
              <a:avLst/>
            </a:prstGeom>
            <a:ln w="12700" cap="flat">
              <a:noFill/>
              <a:miter lim="400000"/>
            </a:ln>
            <a:effectLst/>
          </p:spPr>
        </p:pic>
        <p:pic>
          <p:nvPicPr>
            <p:cNvPr id="886" name="pasted-image.pdf"/>
            <p:cNvPicPr/>
            <p:nvPr/>
          </p:nvPicPr>
          <p:blipFill>
            <a:blip r:embed="rId8">
              <a:extLst/>
            </a:blip>
            <a:stretch>
              <a:fillRect/>
            </a:stretch>
          </p:blipFill>
          <p:spPr>
            <a:xfrm>
              <a:off x="478717" y="0"/>
              <a:ext cx="319534" cy="319533"/>
            </a:xfrm>
            <a:prstGeom prst="rect">
              <a:avLst/>
            </a:prstGeom>
            <a:ln w="12700" cap="flat">
              <a:noFill/>
              <a:miter lim="400000"/>
            </a:ln>
            <a:effectLst/>
          </p:spPr>
        </p:pic>
        <p:pic>
          <p:nvPicPr>
            <p:cNvPr id="887" name="droppedImage.tiff"/>
            <p:cNvPicPr/>
            <p:nvPr/>
          </p:nvPicPr>
          <p:blipFill>
            <a:blip r:embed="rId9">
              <a:extLst/>
            </a:blip>
            <a:stretch>
              <a:fillRect/>
            </a:stretch>
          </p:blipFill>
          <p:spPr>
            <a:xfrm>
              <a:off x="958420" y="492"/>
              <a:ext cx="865944" cy="319534"/>
            </a:xfrm>
            <a:prstGeom prst="rect">
              <a:avLst/>
            </a:prstGeom>
            <a:ln w="12700" cap="flat">
              <a:noFill/>
              <a:miter lim="400000"/>
            </a:ln>
            <a:effectLst/>
          </p:spPr>
        </p:pic>
        <p:pic>
          <p:nvPicPr>
            <p:cNvPr id="888" name="droppedImage.tiff"/>
            <p:cNvPicPr/>
            <p:nvPr/>
          </p:nvPicPr>
          <p:blipFill>
            <a:blip r:embed="rId10">
              <a:extLst/>
            </a:blip>
            <a:srcRect l="12296" t="1162" r="16473" b="27441"/>
            <a:stretch>
              <a:fillRect/>
            </a:stretch>
          </p:blipFill>
          <p:spPr>
            <a:xfrm>
              <a:off x="1984532" y="984"/>
              <a:ext cx="319534" cy="319534"/>
            </a:xfrm>
            <a:prstGeom prst="rect">
              <a:avLst/>
            </a:prstGeom>
            <a:ln w="12700" cap="flat">
              <a:noFill/>
              <a:miter lim="400000"/>
            </a:ln>
            <a:effectLst/>
          </p:spPr>
        </p:pic>
        <p:pic>
          <p:nvPicPr>
            <p:cNvPr id="889" name="pasted-image.png"/>
            <p:cNvPicPr/>
            <p:nvPr/>
          </p:nvPicPr>
          <p:blipFill>
            <a:blip r:embed="rId11">
              <a:extLst/>
            </a:blip>
            <a:srcRect l="29203" t="14258" r="29203" b="28296"/>
            <a:stretch>
              <a:fillRect/>
            </a:stretch>
          </p:blipFill>
          <p:spPr>
            <a:xfrm>
              <a:off x="2464234" y="984"/>
              <a:ext cx="347034" cy="319534"/>
            </a:xfrm>
            <a:prstGeom prst="rect">
              <a:avLst/>
            </a:prstGeom>
            <a:ln w="12700" cap="flat">
              <a:noFill/>
              <a:miter lim="400000"/>
            </a:ln>
            <a:effectLst/>
          </p:spPr>
        </p:pic>
        <p:pic>
          <p:nvPicPr>
            <p:cNvPr id="890" name="pasted-image.png"/>
            <p:cNvPicPr/>
            <p:nvPr/>
          </p:nvPicPr>
          <p:blipFill>
            <a:blip r:embed="rId12">
              <a:extLst/>
            </a:blip>
            <a:stretch>
              <a:fillRect/>
            </a:stretch>
          </p:blipFill>
          <p:spPr>
            <a:xfrm>
              <a:off x="2971332" y="0"/>
              <a:ext cx="394718" cy="319533"/>
            </a:xfrm>
            <a:prstGeom prst="rect">
              <a:avLst/>
            </a:prstGeom>
            <a:ln w="12700" cap="flat">
              <a:noFill/>
              <a:miter lim="400000"/>
            </a:ln>
            <a:effectLst/>
          </p:spPr>
        </p:pic>
      </p:grpSp>
      <p:sp>
        <p:nvSpPr>
          <p:cNvPr id="892" name="Shape 892"/>
          <p:cNvSpPr/>
          <p:nvPr/>
        </p:nvSpPr>
        <p:spPr>
          <a:xfrm>
            <a:off x="4153048" y="3676279"/>
            <a:ext cx="2015390" cy="320518"/>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sp>
        <p:nvSpPr>
          <p:cNvPr id="893" name="Shape 893"/>
          <p:cNvSpPr/>
          <p:nvPr/>
        </p:nvSpPr>
        <p:spPr>
          <a:xfrm>
            <a:off x="6244391" y="3676279"/>
            <a:ext cx="1933426" cy="320518"/>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        BOSH Agent</a:t>
            </a:r>
          </a:p>
        </p:txBody>
      </p:sp>
      <p:pic>
        <p:nvPicPr>
          <p:cNvPr id="894" name="Picture 893"/>
          <p:cNvPicPr/>
          <p:nvPr/>
        </p:nvPicPr>
        <p:blipFill>
          <a:blip r:embed="rId13">
            <a:extLst/>
          </a:blip>
          <a:stretch>
            <a:fillRect/>
          </a:stretch>
        </p:blipFill>
        <p:spPr>
          <a:xfrm>
            <a:off x="4112433" y="1394014"/>
            <a:ext cx="1353645" cy="449307"/>
          </a:xfrm>
          <a:prstGeom prst="rect">
            <a:avLst/>
          </a:prstGeom>
        </p:spPr>
      </p:pic>
      <p:pic>
        <p:nvPicPr>
          <p:cNvPr id="896" name="pasted-image.png"/>
          <p:cNvPicPr/>
          <p:nvPr/>
        </p:nvPicPr>
        <p:blipFill>
          <a:blip r:embed="rId14">
            <a:extLst/>
          </a:blip>
          <a:stretch>
            <a:fillRect/>
          </a:stretch>
        </p:blipFill>
        <p:spPr>
          <a:xfrm>
            <a:off x="6899595" y="1460810"/>
            <a:ext cx="1220473" cy="296690"/>
          </a:xfrm>
          <a:prstGeom prst="rect">
            <a:avLst/>
          </a:prstGeom>
          <a:ln w="12700">
            <a:miter lim="400000"/>
          </a:ln>
        </p:spPr>
      </p:pic>
      <p:pic>
        <p:nvPicPr>
          <p:cNvPr id="897" name="pasted-image.png"/>
          <p:cNvPicPr/>
          <p:nvPr/>
        </p:nvPicPr>
        <p:blipFill>
          <a:blip r:embed="rId15">
            <a:extLst/>
          </a:blip>
          <a:stretch>
            <a:fillRect/>
          </a:stretch>
        </p:blipFill>
        <p:spPr>
          <a:xfrm>
            <a:off x="5596301" y="1466645"/>
            <a:ext cx="1129096" cy="320518"/>
          </a:xfrm>
          <a:prstGeom prst="rect">
            <a:avLst/>
          </a:prstGeom>
          <a:ln w="12700">
            <a:miter lim="400000"/>
          </a:ln>
        </p:spPr>
      </p:pic>
      <p:pic>
        <p:nvPicPr>
          <p:cNvPr id="898" name="Picture 897"/>
          <p:cNvPicPr/>
          <p:nvPr/>
        </p:nvPicPr>
        <p:blipFill>
          <a:blip r:embed="rId16">
            <a:extLst/>
          </a:blip>
          <a:stretch>
            <a:fillRect/>
          </a:stretch>
        </p:blipFill>
        <p:spPr>
          <a:xfrm>
            <a:off x="5487378" y="1381314"/>
            <a:ext cx="1349731" cy="449307"/>
          </a:xfrm>
          <a:prstGeom prst="rect">
            <a:avLst/>
          </a:prstGeom>
        </p:spPr>
      </p:pic>
      <p:pic>
        <p:nvPicPr>
          <p:cNvPr id="900" name="Picture 899"/>
          <p:cNvPicPr/>
          <p:nvPr/>
        </p:nvPicPr>
        <p:blipFill>
          <a:blip r:embed="rId13">
            <a:extLst/>
          </a:blip>
          <a:stretch>
            <a:fillRect/>
          </a:stretch>
        </p:blipFill>
        <p:spPr>
          <a:xfrm>
            <a:off x="6833009" y="1394014"/>
            <a:ext cx="1353645" cy="449307"/>
          </a:xfrm>
          <a:prstGeom prst="rect">
            <a:avLst/>
          </a:prstGeom>
        </p:spPr>
      </p:pic>
      <p:pic>
        <p:nvPicPr>
          <p:cNvPr id="902" name="pasted-image.png"/>
          <p:cNvPicPr/>
          <p:nvPr/>
        </p:nvPicPr>
        <p:blipFill>
          <a:blip r:embed="rId17">
            <a:extLst/>
          </a:blip>
          <a:stretch>
            <a:fillRect/>
          </a:stretch>
        </p:blipFill>
        <p:spPr>
          <a:xfrm>
            <a:off x="4180535" y="1901645"/>
            <a:ext cx="1217441" cy="338579"/>
          </a:xfrm>
          <a:prstGeom prst="rect">
            <a:avLst/>
          </a:prstGeom>
          <a:ln w="12700">
            <a:miter lim="400000"/>
          </a:ln>
        </p:spPr>
      </p:pic>
      <p:pic>
        <p:nvPicPr>
          <p:cNvPr id="903" name="Picture 902"/>
          <p:cNvPicPr/>
          <p:nvPr/>
        </p:nvPicPr>
        <p:blipFill>
          <a:blip r:embed="rId13">
            <a:extLst/>
          </a:blip>
          <a:stretch>
            <a:fillRect/>
          </a:stretch>
        </p:blipFill>
        <p:spPr>
          <a:xfrm>
            <a:off x="4112433" y="1846281"/>
            <a:ext cx="1353645" cy="449307"/>
          </a:xfrm>
          <a:prstGeom prst="rect">
            <a:avLst/>
          </a:prstGeom>
        </p:spPr>
      </p:pic>
      <p:pic>
        <p:nvPicPr>
          <p:cNvPr id="905" name="pasted-image.png"/>
          <p:cNvPicPr/>
          <p:nvPr/>
        </p:nvPicPr>
        <p:blipFill>
          <a:blip r:embed="rId18">
            <a:extLst/>
          </a:blip>
          <a:stretch>
            <a:fillRect/>
          </a:stretch>
        </p:blipFill>
        <p:spPr>
          <a:xfrm>
            <a:off x="5515370" y="1946630"/>
            <a:ext cx="1268348" cy="296690"/>
          </a:xfrm>
          <a:prstGeom prst="rect">
            <a:avLst/>
          </a:prstGeom>
          <a:ln w="12700">
            <a:miter lim="400000"/>
          </a:ln>
        </p:spPr>
      </p:pic>
      <p:pic>
        <p:nvPicPr>
          <p:cNvPr id="906" name="Picture 905"/>
          <p:cNvPicPr/>
          <p:nvPr/>
        </p:nvPicPr>
        <p:blipFill>
          <a:blip r:embed="rId13">
            <a:extLst/>
          </a:blip>
          <a:stretch>
            <a:fillRect/>
          </a:stretch>
        </p:blipFill>
        <p:spPr>
          <a:xfrm>
            <a:off x="5474678" y="1846281"/>
            <a:ext cx="1353645" cy="449307"/>
          </a:xfrm>
          <a:prstGeom prst="rect">
            <a:avLst/>
          </a:prstGeom>
        </p:spPr>
      </p:pic>
      <p:pic>
        <p:nvPicPr>
          <p:cNvPr id="908" name="pasted-image.png"/>
          <p:cNvPicPr/>
          <p:nvPr/>
        </p:nvPicPr>
        <p:blipFill>
          <a:blip r:embed="rId19">
            <a:extLst/>
          </a:blip>
          <a:stretch>
            <a:fillRect/>
          </a:stretch>
        </p:blipFill>
        <p:spPr>
          <a:xfrm>
            <a:off x="6875712" y="1910616"/>
            <a:ext cx="1397365" cy="356017"/>
          </a:xfrm>
          <a:prstGeom prst="rect">
            <a:avLst/>
          </a:prstGeom>
          <a:ln w="12700">
            <a:miter lim="400000"/>
          </a:ln>
        </p:spPr>
      </p:pic>
      <p:pic>
        <p:nvPicPr>
          <p:cNvPr id="909" name="Picture 908"/>
          <p:cNvPicPr/>
          <p:nvPr/>
        </p:nvPicPr>
        <p:blipFill>
          <a:blip r:embed="rId13">
            <a:extLst/>
          </a:blip>
          <a:stretch>
            <a:fillRect/>
          </a:stretch>
        </p:blipFill>
        <p:spPr>
          <a:xfrm>
            <a:off x="6833009" y="1847862"/>
            <a:ext cx="1353645" cy="449306"/>
          </a:xfrm>
          <a:prstGeom prst="rect">
            <a:avLst/>
          </a:prstGeom>
        </p:spPr>
      </p:pic>
      <p:pic>
        <p:nvPicPr>
          <p:cNvPr id="911" name="Picture 910"/>
          <p:cNvPicPr/>
          <p:nvPr/>
        </p:nvPicPr>
        <p:blipFill>
          <a:blip r:embed="rId13">
            <a:extLst/>
          </a:blip>
          <a:stretch>
            <a:fillRect/>
          </a:stretch>
        </p:blipFill>
        <p:spPr>
          <a:xfrm>
            <a:off x="4112433" y="2307519"/>
            <a:ext cx="1353645" cy="449307"/>
          </a:xfrm>
          <a:prstGeom prst="rect">
            <a:avLst/>
          </a:prstGeom>
        </p:spPr>
      </p:pic>
      <p:pic>
        <p:nvPicPr>
          <p:cNvPr id="913" name="Picture 912"/>
          <p:cNvPicPr/>
          <p:nvPr/>
        </p:nvPicPr>
        <p:blipFill>
          <a:blip r:embed="rId13">
            <a:extLst/>
          </a:blip>
          <a:stretch>
            <a:fillRect/>
          </a:stretch>
        </p:blipFill>
        <p:spPr>
          <a:xfrm>
            <a:off x="5478454" y="2295622"/>
            <a:ext cx="1353645" cy="449307"/>
          </a:xfrm>
          <a:prstGeom prst="rect">
            <a:avLst/>
          </a:prstGeom>
        </p:spPr>
      </p:pic>
      <p:pic>
        <p:nvPicPr>
          <p:cNvPr id="915" name="Picture 914"/>
          <p:cNvPicPr/>
          <p:nvPr/>
        </p:nvPicPr>
        <p:blipFill>
          <a:blip r:embed="rId13">
            <a:extLst/>
          </a:blip>
          <a:stretch>
            <a:fillRect/>
          </a:stretch>
        </p:blipFill>
        <p:spPr>
          <a:xfrm>
            <a:off x="6833009" y="2287791"/>
            <a:ext cx="1353645" cy="449307"/>
          </a:xfrm>
          <a:prstGeom prst="rect">
            <a:avLst/>
          </a:prstGeom>
        </p:spPr>
      </p:pic>
      <p:pic>
        <p:nvPicPr>
          <p:cNvPr id="917" name="Picture 916"/>
          <p:cNvPicPr/>
          <p:nvPr/>
        </p:nvPicPr>
        <p:blipFill>
          <a:blip r:embed="rId13">
            <a:extLst/>
          </a:blip>
          <a:stretch>
            <a:fillRect/>
          </a:stretch>
        </p:blipFill>
        <p:spPr>
          <a:xfrm>
            <a:off x="4125133" y="2750976"/>
            <a:ext cx="1353645" cy="449306"/>
          </a:xfrm>
          <a:prstGeom prst="rect">
            <a:avLst/>
          </a:prstGeom>
        </p:spPr>
      </p:pic>
      <p:pic>
        <p:nvPicPr>
          <p:cNvPr id="919" name="Picture 918"/>
          <p:cNvPicPr/>
          <p:nvPr/>
        </p:nvPicPr>
        <p:blipFill>
          <a:blip r:embed="rId13">
            <a:extLst/>
          </a:blip>
          <a:stretch>
            <a:fillRect/>
          </a:stretch>
        </p:blipFill>
        <p:spPr>
          <a:xfrm>
            <a:off x="5494072" y="2750976"/>
            <a:ext cx="1353645" cy="449306"/>
          </a:xfrm>
          <a:prstGeom prst="rect">
            <a:avLst/>
          </a:prstGeom>
        </p:spPr>
      </p:pic>
      <p:pic>
        <p:nvPicPr>
          <p:cNvPr id="921" name="pasted-image.png"/>
          <p:cNvPicPr/>
          <p:nvPr/>
        </p:nvPicPr>
        <p:blipFill>
          <a:blip r:embed="rId20">
            <a:extLst/>
          </a:blip>
          <a:stretch>
            <a:fillRect/>
          </a:stretch>
        </p:blipFill>
        <p:spPr>
          <a:xfrm>
            <a:off x="6899595" y="2840047"/>
            <a:ext cx="1236583" cy="253103"/>
          </a:xfrm>
          <a:prstGeom prst="rect">
            <a:avLst/>
          </a:prstGeom>
          <a:ln w="12700">
            <a:miter lim="400000"/>
          </a:ln>
        </p:spPr>
      </p:pic>
      <p:pic>
        <p:nvPicPr>
          <p:cNvPr id="922" name="Picture 921"/>
          <p:cNvPicPr/>
          <p:nvPr/>
        </p:nvPicPr>
        <p:blipFill>
          <a:blip r:embed="rId13">
            <a:extLst/>
          </a:blip>
          <a:stretch>
            <a:fillRect/>
          </a:stretch>
        </p:blipFill>
        <p:spPr>
          <a:xfrm>
            <a:off x="6833009" y="2747883"/>
            <a:ext cx="1353645" cy="449307"/>
          </a:xfrm>
          <a:prstGeom prst="rect">
            <a:avLst/>
          </a:prstGeom>
        </p:spPr>
      </p:pic>
      <p:pic>
        <p:nvPicPr>
          <p:cNvPr id="924" name="Picture 923"/>
          <p:cNvPicPr/>
          <p:nvPr/>
        </p:nvPicPr>
        <p:blipFill>
          <a:blip r:embed="rId13">
            <a:extLst/>
          </a:blip>
          <a:stretch>
            <a:fillRect/>
          </a:stretch>
        </p:blipFill>
        <p:spPr>
          <a:xfrm>
            <a:off x="4125133" y="3197189"/>
            <a:ext cx="1353645" cy="449307"/>
          </a:xfrm>
          <a:prstGeom prst="rect">
            <a:avLst/>
          </a:prstGeom>
        </p:spPr>
      </p:pic>
      <p:pic>
        <p:nvPicPr>
          <p:cNvPr id="926" name="Picture 925"/>
          <p:cNvPicPr/>
          <p:nvPr/>
        </p:nvPicPr>
        <p:blipFill>
          <a:blip r:embed="rId13">
            <a:extLst/>
          </a:blip>
          <a:stretch>
            <a:fillRect/>
          </a:stretch>
        </p:blipFill>
        <p:spPr>
          <a:xfrm>
            <a:off x="5479071" y="3194151"/>
            <a:ext cx="1353645" cy="449306"/>
          </a:xfrm>
          <a:prstGeom prst="rect">
            <a:avLst/>
          </a:prstGeom>
        </p:spPr>
      </p:pic>
      <p:pic>
        <p:nvPicPr>
          <p:cNvPr id="928" name="Picture 927"/>
          <p:cNvPicPr/>
          <p:nvPr/>
        </p:nvPicPr>
        <p:blipFill>
          <a:blip r:embed="rId13">
            <a:extLst/>
          </a:blip>
          <a:stretch>
            <a:fillRect/>
          </a:stretch>
        </p:blipFill>
        <p:spPr>
          <a:xfrm>
            <a:off x="6841065" y="3186183"/>
            <a:ext cx="1353645" cy="449307"/>
          </a:xfrm>
          <a:prstGeom prst="rect">
            <a:avLst/>
          </a:prstGeom>
        </p:spPr>
      </p:pic>
      <p:pic>
        <p:nvPicPr>
          <p:cNvPr id="930" name="pasted-image.png"/>
          <p:cNvPicPr/>
          <p:nvPr/>
        </p:nvPicPr>
        <p:blipFill>
          <a:blip r:embed="rId21">
            <a:extLst/>
          </a:blip>
          <a:stretch>
            <a:fillRect/>
          </a:stretch>
        </p:blipFill>
        <p:spPr>
          <a:xfrm>
            <a:off x="6927898" y="3321407"/>
            <a:ext cx="1179979" cy="188219"/>
          </a:xfrm>
          <a:prstGeom prst="rect">
            <a:avLst/>
          </a:prstGeom>
          <a:ln w="12700">
            <a:miter lim="400000"/>
          </a:ln>
        </p:spPr>
      </p:pic>
      <p:sp>
        <p:nvSpPr>
          <p:cNvPr id="931" name="Shape 931"/>
          <p:cNvSpPr/>
          <p:nvPr/>
        </p:nvSpPr>
        <p:spPr>
          <a:xfrm>
            <a:off x="5687014" y="3253101"/>
            <a:ext cx="999901" cy="34170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900" b="1">
                <a:solidFill>
                  <a:srgbClr val="5A5A5A"/>
                </a:solidFill>
                <a:uFill>
                  <a:solidFill>
                    <a:srgbClr val="4D4D4D"/>
                  </a:solidFill>
                </a:uFill>
              </a:rPr>
              <a:t>Mobile Services</a:t>
            </a:r>
          </a:p>
          <a:p>
            <a:pPr lvl="0" algn="ctr">
              <a:defRPr>
                <a:solidFill>
                  <a:srgbClr val="000000"/>
                </a:solidFill>
                <a:uFillTx/>
              </a:defRPr>
            </a:pPr>
            <a:r>
              <a:rPr sz="900" b="1">
                <a:solidFill>
                  <a:srgbClr val="5A5A5A"/>
                </a:solidFill>
                <a:uFill>
                  <a:solidFill>
                    <a:srgbClr val="4D4D4D"/>
                  </a:solidFill>
                </a:uFill>
              </a:rPr>
              <a:t>for Pivotal CF</a:t>
            </a:r>
          </a:p>
        </p:txBody>
      </p:sp>
      <p:sp>
        <p:nvSpPr>
          <p:cNvPr id="932" name="Shape 932"/>
          <p:cNvSpPr/>
          <p:nvPr/>
        </p:nvSpPr>
        <p:spPr>
          <a:xfrm>
            <a:off x="4336183" y="3246164"/>
            <a:ext cx="917413" cy="34170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gn="ctr">
              <a:defRPr>
                <a:solidFill>
                  <a:srgbClr val="000000"/>
                </a:solidFill>
                <a:uFillTx/>
              </a:defRPr>
            </a:pPr>
            <a:r>
              <a:rPr sz="900" b="1">
                <a:solidFill>
                  <a:srgbClr val="5A5A5A"/>
                </a:solidFill>
                <a:uFill>
                  <a:solidFill>
                    <a:srgbClr val="4D4D4D"/>
                  </a:solidFill>
                </a:uFill>
              </a:rPr>
              <a:t>ElasticSearch </a:t>
            </a:r>
          </a:p>
          <a:p>
            <a:pPr lvl="0" algn="ctr">
              <a:defRPr>
                <a:solidFill>
                  <a:srgbClr val="000000"/>
                </a:solidFill>
                <a:uFillTx/>
              </a:defRPr>
            </a:pPr>
            <a:r>
              <a:rPr sz="900" b="1">
                <a:solidFill>
                  <a:srgbClr val="5A5A5A"/>
                </a:solidFill>
                <a:uFill>
                  <a:solidFill>
                    <a:srgbClr val="4D4D4D"/>
                  </a:solidFill>
                </a:uFill>
              </a:rPr>
              <a:t>for Pivotal CF</a:t>
            </a:r>
          </a:p>
        </p:txBody>
      </p:sp>
      <p:sp>
        <p:nvSpPr>
          <p:cNvPr id="933" name="Shape 933"/>
          <p:cNvSpPr/>
          <p:nvPr/>
        </p:nvSpPr>
        <p:spPr>
          <a:xfrm>
            <a:off x="6882706" y="2347240"/>
            <a:ext cx="1190326" cy="34170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gn="ctr">
              <a:defRPr>
                <a:solidFill>
                  <a:srgbClr val="000000"/>
                </a:solidFill>
                <a:uFillTx/>
              </a:defRPr>
            </a:pPr>
            <a:r>
              <a:rPr sz="900" b="1">
                <a:solidFill>
                  <a:srgbClr val="5A5A5A"/>
                </a:solidFill>
                <a:uFill>
                  <a:solidFill>
                    <a:srgbClr val="4D4D4D"/>
                  </a:solidFill>
                </a:uFill>
              </a:rPr>
              <a:t>CloudBees Jenkins</a:t>
            </a:r>
          </a:p>
          <a:p>
            <a:pPr lvl="0" algn="ctr">
              <a:defRPr>
                <a:solidFill>
                  <a:srgbClr val="000000"/>
                </a:solidFill>
                <a:uFillTx/>
              </a:defRPr>
            </a:pPr>
            <a:r>
              <a:rPr sz="900" b="1">
                <a:solidFill>
                  <a:srgbClr val="5A5A5A"/>
                </a:solidFill>
                <a:uFill>
                  <a:solidFill>
                    <a:srgbClr val="4D4D4D"/>
                  </a:solidFill>
                </a:uFill>
              </a:rPr>
              <a:t>Enterprise</a:t>
            </a:r>
          </a:p>
        </p:txBody>
      </p:sp>
      <p:sp>
        <p:nvSpPr>
          <p:cNvPr id="934" name="Shape 934"/>
          <p:cNvSpPr/>
          <p:nvPr/>
        </p:nvSpPr>
        <p:spPr>
          <a:xfrm>
            <a:off x="4334044" y="2792331"/>
            <a:ext cx="929703" cy="3666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gn="ctr">
              <a:defRPr>
                <a:solidFill>
                  <a:srgbClr val="000000"/>
                </a:solidFill>
                <a:uFillTx/>
              </a:defRPr>
            </a:pPr>
            <a:r>
              <a:rPr sz="1000" b="1">
                <a:solidFill>
                  <a:srgbClr val="5A5A5A"/>
                </a:solidFill>
                <a:uFill>
                  <a:solidFill>
                    <a:srgbClr val="4D4D4D"/>
                  </a:solidFill>
                </a:uFill>
              </a:rPr>
              <a:t>Cassandra</a:t>
            </a:r>
          </a:p>
          <a:p>
            <a:pPr lvl="0" algn="ctr">
              <a:defRPr>
                <a:solidFill>
                  <a:srgbClr val="000000"/>
                </a:solidFill>
                <a:uFillTx/>
              </a:defRPr>
            </a:pPr>
            <a:r>
              <a:rPr sz="1000" b="1">
                <a:solidFill>
                  <a:srgbClr val="5A5A5A"/>
                </a:solidFill>
                <a:uFill>
                  <a:solidFill>
                    <a:srgbClr val="4D4D4D"/>
                  </a:solidFill>
                </a:uFill>
              </a:rPr>
              <a:t>for Pivotal CF</a:t>
            </a:r>
          </a:p>
        </p:txBody>
      </p:sp>
      <p:sp>
        <p:nvSpPr>
          <p:cNvPr id="935" name="Shape 935"/>
          <p:cNvSpPr/>
          <p:nvPr/>
        </p:nvSpPr>
        <p:spPr>
          <a:xfrm>
            <a:off x="673180" y="444020"/>
            <a:ext cx="1684898" cy="4113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Click to install</a:t>
            </a:r>
          </a:p>
        </p:txBody>
      </p:sp>
      <p:sp>
        <p:nvSpPr>
          <p:cNvPr id="936" name="Shape 936"/>
          <p:cNvSpPr/>
          <p:nvPr/>
        </p:nvSpPr>
        <p:spPr>
          <a:xfrm>
            <a:off x="671561" y="967785"/>
            <a:ext cx="2663153" cy="4113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No downtime updates</a:t>
            </a:r>
          </a:p>
        </p:txBody>
      </p:sp>
      <p:sp>
        <p:nvSpPr>
          <p:cNvPr id="937" name="Shape 937"/>
          <p:cNvSpPr/>
          <p:nvPr/>
        </p:nvSpPr>
        <p:spPr>
          <a:xfrm>
            <a:off x="693040" y="1526329"/>
            <a:ext cx="2228432" cy="41136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Explore install logs</a:t>
            </a:r>
          </a:p>
        </p:txBody>
      </p:sp>
      <p:sp>
        <p:nvSpPr>
          <p:cNvPr id="938" name="Shape 938"/>
          <p:cNvSpPr/>
          <p:nvPr/>
        </p:nvSpPr>
        <p:spPr>
          <a:xfrm>
            <a:off x="681669" y="2120588"/>
            <a:ext cx="2951227"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Click to scale the platform</a:t>
            </a:r>
          </a:p>
        </p:txBody>
      </p:sp>
      <p:sp>
        <p:nvSpPr>
          <p:cNvPr id="939" name="Shape 939"/>
          <p:cNvSpPr/>
          <p:nvPr/>
        </p:nvSpPr>
        <p:spPr>
          <a:xfrm>
            <a:off x="692370" y="2687505"/>
            <a:ext cx="2621535"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Built-in High Availability</a:t>
            </a:r>
          </a:p>
        </p:txBody>
      </p:sp>
      <p:sp>
        <p:nvSpPr>
          <p:cNvPr id="940" name="Shape 940"/>
          <p:cNvSpPr/>
          <p:nvPr/>
        </p:nvSpPr>
        <p:spPr>
          <a:xfrm>
            <a:off x="690376" y="3250332"/>
            <a:ext cx="3074671"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Built-in Platform Monitoring</a:t>
            </a:r>
          </a:p>
        </p:txBody>
      </p:sp>
      <p:sp>
        <p:nvSpPr>
          <p:cNvPr id="941" name="Shape 941"/>
          <p:cNvSpPr/>
          <p:nvPr/>
        </p:nvSpPr>
        <p:spPr>
          <a:xfrm>
            <a:off x="719754" y="3813158"/>
            <a:ext cx="2175003"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Integrated services</a:t>
            </a:r>
          </a:p>
        </p:txBody>
      </p:sp>
    </p:spTree>
    <p:extLst>
      <p:ext uri="{BB962C8B-B14F-4D97-AF65-F5344CB8AC3E}">
        <p14:creationId xmlns:p14="http://schemas.microsoft.com/office/powerpoint/2010/main" val="172764799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iterate>
                                    <p:tmAbs val="0"/>
                                  </p:iterate>
                                  <p:childTnLst>
                                    <p:set>
                                      <p:cBhvr>
                                        <p:cTn id="6" fill="hold"/>
                                        <p:tgtEl>
                                          <p:spTgt spid="877"/>
                                        </p:tgtEl>
                                        <p:attrNameLst>
                                          <p:attrName>style.visibility</p:attrName>
                                        </p:attrNameLst>
                                      </p:cBhvr>
                                      <p:to>
                                        <p:strVal val="visible"/>
                                      </p:to>
                                    </p:set>
                                    <p:animEffect transition="in" filter="wipe(right)">
                                      <p:cBhvr>
                                        <p:cTn id="7" dur="500"/>
                                        <p:tgtEl>
                                          <p:spTgt spid="877"/>
                                        </p:tgtEl>
                                      </p:cBhvr>
                                    </p:animEffect>
                                  </p:childTnLst>
                                </p:cTn>
                              </p:par>
                            </p:childTnLst>
                          </p:cTn>
                        </p:par>
                        <p:par>
                          <p:cTn id="8" fill="hold">
                            <p:stCondLst>
                              <p:cond delay="500"/>
                            </p:stCondLst>
                            <p:childTnLst>
                              <p:par>
                                <p:cTn id="9" presetID="23" presetClass="entr" presetSubtype="32" fill="hold" grpId="0" nodeType="afterEffect">
                                  <p:stCondLst>
                                    <p:cond delay="0"/>
                                  </p:stCondLst>
                                  <p:iterate>
                                    <p:tmAbs val="0"/>
                                  </p:iterate>
                                  <p:childTnLst>
                                    <p:set>
                                      <p:cBhvr>
                                        <p:cTn id="10" fill="hold"/>
                                        <p:tgtEl>
                                          <p:spTgt spid="935"/>
                                        </p:tgtEl>
                                        <p:attrNameLst>
                                          <p:attrName>style.visibility</p:attrName>
                                        </p:attrNameLst>
                                      </p:cBhvr>
                                      <p:to>
                                        <p:strVal val="visible"/>
                                      </p:to>
                                    </p:set>
                                    <p:anim calcmode="lin" valueType="num">
                                      <p:cBhvr>
                                        <p:cTn id="11" dur="300" fill="hold"/>
                                        <p:tgtEl>
                                          <p:spTgt spid="935"/>
                                        </p:tgtEl>
                                        <p:attrNameLst>
                                          <p:attrName>ppt_w</p:attrName>
                                        </p:attrNameLst>
                                      </p:cBhvr>
                                      <p:tavLst>
                                        <p:tav tm="0">
                                          <p:val>
                                            <p:fltVal val="0"/>
                                          </p:val>
                                        </p:tav>
                                        <p:tav tm="100000">
                                          <p:val>
                                            <p:strVal val="#ppt_w"/>
                                          </p:val>
                                        </p:tav>
                                      </p:tavLst>
                                    </p:anim>
                                    <p:anim calcmode="lin" valueType="num">
                                      <p:cBhvr>
                                        <p:cTn id="12" dur="300" fill="hold"/>
                                        <p:tgtEl>
                                          <p:spTgt spid="935"/>
                                        </p:tgtEl>
                                        <p:attrNameLst>
                                          <p:attrName>ppt_h</p:attrName>
                                        </p:attrNameLst>
                                      </p:cBhvr>
                                      <p:tavLst>
                                        <p:tav tm="0">
                                          <p:val>
                                            <p:fltVal val="0"/>
                                          </p:val>
                                        </p:tav>
                                        <p:tav tm="100000">
                                          <p:val>
                                            <p:strVal val="#ppt_h"/>
                                          </p:val>
                                        </p:tav>
                                      </p:tavLst>
                                    </p:anim>
                                  </p:childTnLst>
                                </p:cTn>
                              </p:par>
                            </p:childTnLst>
                          </p:cTn>
                        </p:par>
                        <p:par>
                          <p:cTn id="13" fill="hold">
                            <p:stCondLst>
                              <p:cond delay="800"/>
                            </p:stCondLst>
                            <p:childTnLst>
                              <p:par>
                                <p:cTn id="14" presetID="23" presetClass="entr" presetSubtype="32" fill="hold" grpId="0" nodeType="afterEffect">
                                  <p:stCondLst>
                                    <p:cond delay="0"/>
                                  </p:stCondLst>
                                  <p:iterate>
                                    <p:tmAbs val="0"/>
                                  </p:iterate>
                                  <p:childTnLst>
                                    <p:set>
                                      <p:cBhvr>
                                        <p:cTn id="15" fill="hold"/>
                                        <p:tgtEl>
                                          <p:spTgt spid="936"/>
                                        </p:tgtEl>
                                        <p:attrNameLst>
                                          <p:attrName>style.visibility</p:attrName>
                                        </p:attrNameLst>
                                      </p:cBhvr>
                                      <p:to>
                                        <p:strVal val="visible"/>
                                      </p:to>
                                    </p:set>
                                    <p:anim calcmode="lin" valueType="num">
                                      <p:cBhvr>
                                        <p:cTn id="16" dur="300" fill="hold"/>
                                        <p:tgtEl>
                                          <p:spTgt spid="936"/>
                                        </p:tgtEl>
                                        <p:attrNameLst>
                                          <p:attrName>ppt_w</p:attrName>
                                        </p:attrNameLst>
                                      </p:cBhvr>
                                      <p:tavLst>
                                        <p:tav tm="0">
                                          <p:val>
                                            <p:fltVal val="0"/>
                                          </p:val>
                                        </p:tav>
                                        <p:tav tm="100000">
                                          <p:val>
                                            <p:strVal val="#ppt_w"/>
                                          </p:val>
                                        </p:tav>
                                      </p:tavLst>
                                    </p:anim>
                                    <p:anim calcmode="lin" valueType="num">
                                      <p:cBhvr>
                                        <p:cTn id="17" dur="300" fill="hold"/>
                                        <p:tgtEl>
                                          <p:spTgt spid="936"/>
                                        </p:tgtEl>
                                        <p:attrNameLst>
                                          <p:attrName>ppt_h</p:attrName>
                                        </p:attrNameLst>
                                      </p:cBhvr>
                                      <p:tavLst>
                                        <p:tav tm="0">
                                          <p:val>
                                            <p:fltVal val="0"/>
                                          </p:val>
                                        </p:tav>
                                        <p:tav tm="100000">
                                          <p:val>
                                            <p:strVal val="#ppt_h"/>
                                          </p:val>
                                        </p:tav>
                                      </p:tavLst>
                                    </p:anim>
                                  </p:childTnLst>
                                </p:cTn>
                              </p:par>
                            </p:childTnLst>
                          </p:cTn>
                        </p:par>
                        <p:par>
                          <p:cTn id="18" fill="hold">
                            <p:stCondLst>
                              <p:cond delay="1100"/>
                            </p:stCondLst>
                            <p:childTnLst>
                              <p:par>
                                <p:cTn id="19" presetID="23" presetClass="entr" presetSubtype="32" fill="hold" grpId="0" nodeType="afterEffect">
                                  <p:stCondLst>
                                    <p:cond delay="0"/>
                                  </p:stCondLst>
                                  <p:iterate>
                                    <p:tmAbs val="0"/>
                                  </p:iterate>
                                  <p:childTnLst>
                                    <p:set>
                                      <p:cBhvr>
                                        <p:cTn id="20" fill="hold"/>
                                        <p:tgtEl>
                                          <p:spTgt spid="937"/>
                                        </p:tgtEl>
                                        <p:attrNameLst>
                                          <p:attrName>style.visibility</p:attrName>
                                        </p:attrNameLst>
                                      </p:cBhvr>
                                      <p:to>
                                        <p:strVal val="visible"/>
                                      </p:to>
                                    </p:set>
                                    <p:anim calcmode="lin" valueType="num">
                                      <p:cBhvr>
                                        <p:cTn id="21" dur="300" fill="hold"/>
                                        <p:tgtEl>
                                          <p:spTgt spid="937"/>
                                        </p:tgtEl>
                                        <p:attrNameLst>
                                          <p:attrName>ppt_w</p:attrName>
                                        </p:attrNameLst>
                                      </p:cBhvr>
                                      <p:tavLst>
                                        <p:tav tm="0">
                                          <p:val>
                                            <p:fltVal val="0"/>
                                          </p:val>
                                        </p:tav>
                                        <p:tav tm="100000">
                                          <p:val>
                                            <p:strVal val="#ppt_w"/>
                                          </p:val>
                                        </p:tav>
                                      </p:tavLst>
                                    </p:anim>
                                    <p:anim calcmode="lin" valueType="num">
                                      <p:cBhvr>
                                        <p:cTn id="22" dur="300" fill="hold"/>
                                        <p:tgtEl>
                                          <p:spTgt spid="937"/>
                                        </p:tgtEl>
                                        <p:attrNameLst>
                                          <p:attrName>ppt_h</p:attrName>
                                        </p:attrNameLst>
                                      </p:cBhvr>
                                      <p:tavLst>
                                        <p:tav tm="0">
                                          <p:val>
                                            <p:fltVal val="0"/>
                                          </p:val>
                                        </p:tav>
                                        <p:tav tm="100000">
                                          <p:val>
                                            <p:strVal val="#ppt_h"/>
                                          </p:val>
                                        </p:tav>
                                      </p:tavLst>
                                    </p:anim>
                                  </p:childTnLst>
                                </p:cTn>
                              </p:par>
                            </p:childTnLst>
                          </p:cTn>
                        </p:par>
                        <p:par>
                          <p:cTn id="23" fill="hold">
                            <p:stCondLst>
                              <p:cond delay="1400"/>
                            </p:stCondLst>
                            <p:childTnLst>
                              <p:par>
                                <p:cTn id="24" presetID="23" presetClass="entr" presetSubtype="32" fill="hold" grpId="0" nodeType="afterEffect">
                                  <p:stCondLst>
                                    <p:cond delay="0"/>
                                  </p:stCondLst>
                                  <p:iterate>
                                    <p:tmAbs val="0"/>
                                  </p:iterate>
                                  <p:childTnLst>
                                    <p:set>
                                      <p:cBhvr>
                                        <p:cTn id="25" fill="hold"/>
                                        <p:tgtEl>
                                          <p:spTgt spid="938"/>
                                        </p:tgtEl>
                                        <p:attrNameLst>
                                          <p:attrName>style.visibility</p:attrName>
                                        </p:attrNameLst>
                                      </p:cBhvr>
                                      <p:to>
                                        <p:strVal val="visible"/>
                                      </p:to>
                                    </p:set>
                                    <p:anim calcmode="lin" valueType="num">
                                      <p:cBhvr>
                                        <p:cTn id="26" dur="300" fill="hold"/>
                                        <p:tgtEl>
                                          <p:spTgt spid="938"/>
                                        </p:tgtEl>
                                        <p:attrNameLst>
                                          <p:attrName>ppt_w</p:attrName>
                                        </p:attrNameLst>
                                      </p:cBhvr>
                                      <p:tavLst>
                                        <p:tav tm="0">
                                          <p:val>
                                            <p:fltVal val="0"/>
                                          </p:val>
                                        </p:tav>
                                        <p:tav tm="100000">
                                          <p:val>
                                            <p:strVal val="#ppt_w"/>
                                          </p:val>
                                        </p:tav>
                                      </p:tavLst>
                                    </p:anim>
                                    <p:anim calcmode="lin" valueType="num">
                                      <p:cBhvr>
                                        <p:cTn id="27" dur="300" fill="hold"/>
                                        <p:tgtEl>
                                          <p:spTgt spid="938"/>
                                        </p:tgtEl>
                                        <p:attrNameLst>
                                          <p:attrName>ppt_h</p:attrName>
                                        </p:attrNameLst>
                                      </p:cBhvr>
                                      <p:tavLst>
                                        <p:tav tm="0">
                                          <p:val>
                                            <p:fltVal val="0"/>
                                          </p:val>
                                        </p:tav>
                                        <p:tav tm="100000">
                                          <p:val>
                                            <p:strVal val="#ppt_h"/>
                                          </p:val>
                                        </p:tav>
                                      </p:tavLst>
                                    </p:anim>
                                  </p:childTnLst>
                                </p:cTn>
                              </p:par>
                            </p:childTnLst>
                          </p:cTn>
                        </p:par>
                        <p:par>
                          <p:cTn id="28" fill="hold">
                            <p:stCondLst>
                              <p:cond delay="1700"/>
                            </p:stCondLst>
                            <p:childTnLst>
                              <p:par>
                                <p:cTn id="29" presetID="23" presetClass="entr" presetSubtype="32" fill="hold" grpId="0" nodeType="afterEffect">
                                  <p:stCondLst>
                                    <p:cond delay="0"/>
                                  </p:stCondLst>
                                  <p:iterate>
                                    <p:tmAbs val="0"/>
                                  </p:iterate>
                                  <p:childTnLst>
                                    <p:set>
                                      <p:cBhvr>
                                        <p:cTn id="30" fill="hold"/>
                                        <p:tgtEl>
                                          <p:spTgt spid="939"/>
                                        </p:tgtEl>
                                        <p:attrNameLst>
                                          <p:attrName>style.visibility</p:attrName>
                                        </p:attrNameLst>
                                      </p:cBhvr>
                                      <p:to>
                                        <p:strVal val="visible"/>
                                      </p:to>
                                    </p:set>
                                    <p:anim calcmode="lin" valueType="num">
                                      <p:cBhvr>
                                        <p:cTn id="31" dur="300" fill="hold"/>
                                        <p:tgtEl>
                                          <p:spTgt spid="939"/>
                                        </p:tgtEl>
                                        <p:attrNameLst>
                                          <p:attrName>ppt_w</p:attrName>
                                        </p:attrNameLst>
                                      </p:cBhvr>
                                      <p:tavLst>
                                        <p:tav tm="0">
                                          <p:val>
                                            <p:fltVal val="0"/>
                                          </p:val>
                                        </p:tav>
                                        <p:tav tm="100000">
                                          <p:val>
                                            <p:strVal val="#ppt_w"/>
                                          </p:val>
                                        </p:tav>
                                      </p:tavLst>
                                    </p:anim>
                                    <p:anim calcmode="lin" valueType="num">
                                      <p:cBhvr>
                                        <p:cTn id="32" dur="300" fill="hold"/>
                                        <p:tgtEl>
                                          <p:spTgt spid="939"/>
                                        </p:tgtEl>
                                        <p:attrNameLst>
                                          <p:attrName>ppt_h</p:attrName>
                                        </p:attrNameLst>
                                      </p:cBhvr>
                                      <p:tavLst>
                                        <p:tav tm="0">
                                          <p:val>
                                            <p:fltVal val="0"/>
                                          </p:val>
                                        </p:tav>
                                        <p:tav tm="100000">
                                          <p:val>
                                            <p:strVal val="#ppt_h"/>
                                          </p:val>
                                        </p:tav>
                                      </p:tavLst>
                                    </p:anim>
                                  </p:childTnLst>
                                </p:cTn>
                              </p:par>
                            </p:childTnLst>
                          </p:cTn>
                        </p:par>
                        <p:par>
                          <p:cTn id="33" fill="hold">
                            <p:stCondLst>
                              <p:cond delay="2000"/>
                            </p:stCondLst>
                            <p:childTnLst>
                              <p:par>
                                <p:cTn id="34" presetID="23" presetClass="entr" presetSubtype="32" fill="hold" grpId="0" nodeType="afterEffect">
                                  <p:stCondLst>
                                    <p:cond delay="0"/>
                                  </p:stCondLst>
                                  <p:iterate>
                                    <p:tmAbs val="0"/>
                                  </p:iterate>
                                  <p:childTnLst>
                                    <p:set>
                                      <p:cBhvr>
                                        <p:cTn id="35" fill="hold"/>
                                        <p:tgtEl>
                                          <p:spTgt spid="940"/>
                                        </p:tgtEl>
                                        <p:attrNameLst>
                                          <p:attrName>style.visibility</p:attrName>
                                        </p:attrNameLst>
                                      </p:cBhvr>
                                      <p:to>
                                        <p:strVal val="visible"/>
                                      </p:to>
                                    </p:set>
                                    <p:anim calcmode="lin" valueType="num">
                                      <p:cBhvr>
                                        <p:cTn id="36" dur="300" fill="hold"/>
                                        <p:tgtEl>
                                          <p:spTgt spid="940"/>
                                        </p:tgtEl>
                                        <p:attrNameLst>
                                          <p:attrName>ppt_w</p:attrName>
                                        </p:attrNameLst>
                                      </p:cBhvr>
                                      <p:tavLst>
                                        <p:tav tm="0">
                                          <p:val>
                                            <p:fltVal val="0"/>
                                          </p:val>
                                        </p:tav>
                                        <p:tav tm="100000">
                                          <p:val>
                                            <p:strVal val="#ppt_w"/>
                                          </p:val>
                                        </p:tav>
                                      </p:tavLst>
                                    </p:anim>
                                    <p:anim calcmode="lin" valueType="num">
                                      <p:cBhvr>
                                        <p:cTn id="37" dur="300" fill="hold"/>
                                        <p:tgtEl>
                                          <p:spTgt spid="940"/>
                                        </p:tgtEl>
                                        <p:attrNameLst>
                                          <p:attrName>ppt_h</p:attrName>
                                        </p:attrNameLst>
                                      </p:cBhvr>
                                      <p:tavLst>
                                        <p:tav tm="0">
                                          <p:val>
                                            <p:fltVal val="0"/>
                                          </p:val>
                                        </p:tav>
                                        <p:tav tm="100000">
                                          <p:val>
                                            <p:strVal val="#ppt_h"/>
                                          </p:val>
                                        </p:tav>
                                      </p:tavLst>
                                    </p:anim>
                                  </p:childTnLst>
                                </p:cTn>
                              </p:par>
                            </p:childTnLst>
                          </p:cTn>
                        </p:par>
                        <p:par>
                          <p:cTn id="38" fill="hold">
                            <p:stCondLst>
                              <p:cond delay="2300"/>
                            </p:stCondLst>
                            <p:childTnLst>
                              <p:par>
                                <p:cTn id="39" presetID="23" presetClass="entr" presetSubtype="32" fill="hold" grpId="0" nodeType="afterEffect">
                                  <p:stCondLst>
                                    <p:cond delay="0"/>
                                  </p:stCondLst>
                                  <p:iterate>
                                    <p:tmAbs val="0"/>
                                  </p:iterate>
                                  <p:childTnLst>
                                    <p:set>
                                      <p:cBhvr>
                                        <p:cTn id="40" fill="hold"/>
                                        <p:tgtEl>
                                          <p:spTgt spid="941"/>
                                        </p:tgtEl>
                                        <p:attrNameLst>
                                          <p:attrName>style.visibility</p:attrName>
                                        </p:attrNameLst>
                                      </p:cBhvr>
                                      <p:to>
                                        <p:strVal val="visible"/>
                                      </p:to>
                                    </p:set>
                                    <p:anim calcmode="lin" valueType="num">
                                      <p:cBhvr>
                                        <p:cTn id="41" dur="300" fill="hold"/>
                                        <p:tgtEl>
                                          <p:spTgt spid="941"/>
                                        </p:tgtEl>
                                        <p:attrNameLst>
                                          <p:attrName>ppt_w</p:attrName>
                                        </p:attrNameLst>
                                      </p:cBhvr>
                                      <p:tavLst>
                                        <p:tav tm="0">
                                          <p:val>
                                            <p:fltVal val="0"/>
                                          </p:val>
                                        </p:tav>
                                        <p:tav tm="100000">
                                          <p:val>
                                            <p:strVal val="#ppt_w"/>
                                          </p:val>
                                        </p:tav>
                                      </p:tavLst>
                                    </p:anim>
                                    <p:anim calcmode="lin" valueType="num">
                                      <p:cBhvr>
                                        <p:cTn id="42" dur="300" fill="hold"/>
                                        <p:tgtEl>
                                          <p:spTgt spid="94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 grpId="0" animBg="1" advAuto="0"/>
      <p:bldP spid="935" grpId="0" animBg="1" advAuto="0"/>
      <p:bldP spid="936" grpId="0" animBg="1" advAuto="0"/>
      <p:bldP spid="937" grpId="0" animBg="1" advAuto="0"/>
      <p:bldP spid="938" grpId="0" animBg="1" advAuto="0"/>
      <p:bldP spid="939" grpId="0" animBg="1" advAuto="0"/>
      <p:bldP spid="940" grpId="0" animBg="1" advAuto="0"/>
      <p:bldP spid="941" grpId="0" animBg="1" advAuto="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1" name="Shape 961"/>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34</a:t>
            </a:fld>
            <a:endParaRPr sz="800">
              <a:solidFill>
                <a:srgbClr val="808080"/>
              </a:solidFill>
              <a:uFill>
                <a:solidFill>
                  <a:srgbClr val="808080"/>
                </a:solidFill>
              </a:uFill>
            </a:endParaRPr>
          </a:p>
        </p:txBody>
      </p:sp>
      <p:sp>
        <p:nvSpPr>
          <p:cNvPr id="962" name="Shape 962"/>
          <p:cNvSpPr/>
          <p:nvPr/>
        </p:nvSpPr>
        <p:spPr>
          <a:xfrm>
            <a:off x="22893" y="1065775"/>
            <a:ext cx="2455402" cy="3451445"/>
          </a:xfrm>
          <a:prstGeom prst="roundRect">
            <a:avLst>
              <a:gd name="adj" fmla="val 4969"/>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963" name="Shape 963"/>
          <p:cNvSpPr>
            <a:spLocks noGrp="1"/>
          </p:cNvSpPr>
          <p:nvPr>
            <p:ph type="title" idx="4294967295"/>
          </p:nvPr>
        </p:nvSpPr>
        <p:spPr>
          <a:xfrm>
            <a:off x="371715" y="249538"/>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Ops Manager + BOSH</a:t>
            </a:r>
          </a:p>
        </p:txBody>
      </p:sp>
      <p:sp>
        <p:nvSpPr>
          <p:cNvPr id="964" name="Shape 964"/>
          <p:cNvSpPr/>
          <p:nvPr/>
        </p:nvSpPr>
        <p:spPr>
          <a:xfrm>
            <a:off x="3093415" y="1080848"/>
            <a:ext cx="3586426" cy="3421299"/>
          </a:xfrm>
          <a:prstGeom prst="roundRect">
            <a:avLst>
              <a:gd name="adj" fmla="val 1485"/>
            </a:avLst>
          </a:prstGeom>
          <a:ln w="25400">
            <a:solidFill>
              <a:srgbClr val="29756E"/>
            </a:solidFill>
            <a:round/>
          </a:ln>
        </p:spPr>
        <p:txBody>
          <a:bodyPr lIns="0" tIns="0" rIns="0" bIns="0" anchor="ctr"/>
          <a:lstStyle/>
          <a:p>
            <a:pPr lvl="0"/>
            <a:endParaRPr/>
          </a:p>
        </p:txBody>
      </p:sp>
      <p:sp>
        <p:nvSpPr>
          <p:cNvPr id="1024" name="Shape 1024"/>
          <p:cNvSpPr/>
          <p:nvPr/>
        </p:nvSpPr>
        <p:spPr>
          <a:xfrm>
            <a:off x="3120239" y="2231654"/>
            <a:ext cx="1580912" cy="325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sp>
        <p:nvSpPr>
          <p:cNvPr id="966" name="Shape 966"/>
          <p:cNvSpPr/>
          <p:nvPr/>
        </p:nvSpPr>
        <p:spPr>
          <a:xfrm flipV="1">
            <a:off x="4529886" y="2419053"/>
            <a:ext cx="202248" cy="202248"/>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967" name="Shape 967"/>
          <p:cNvSpPr/>
          <p:nvPr/>
        </p:nvSpPr>
        <p:spPr>
          <a:xfrm>
            <a:off x="4525596" y="1863592"/>
            <a:ext cx="193360"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968" name="Shape 968"/>
          <p:cNvSpPr/>
          <p:nvPr/>
        </p:nvSpPr>
        <p:spPr>
          <a:xfrm>
            <a:off x="3202374" y="2512456"/>
            <a:ext cx="1451970" cy="387176"/>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Blobstore</a:t>
            </a:r>
          </a:p>
        </p:txBody>
      </p:sp>
      <p:sp>
        <p:nvSpPr>
          <p:cNvPr id="969" name="Shape 969"/>
          <p:cNvSpPr/>
          <p:nvPr/>
        </p:nvSpPr>
        <p:spPr>
          <a:xfrm>
            <a:off x="3252005" y="2598185"/>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pic>
        <p:nvPicPr>
          <p:cNvPr id="970" name="droppedImage.png"/>
          <p:cNvPicPr/>
          <p:nvPr/>
        </p:nvPicPr>
        <p:blipFill>
          <a:blip r:embed="rId2">
            <a:extLst/>
          </a:blip>
          <a:srcRect l="3267" t="13725" r="13071" b="40958"/>
          <a:stretch>
            <a:fillRect/>
          </a:stretch>
        </p:blipFill>
        <p:spPr>
          <a:xfrm>
            <a:off x="5535236" y="1106714"/>
            <a:ext cx="1023765" cy="554540"/>
          </a:xfrm>
          <a:prstGeom prst="rect">
            <a:avLst/>
          </a:prstGeom>
          <a:ln w="3175">
            <a:miter lim="400000"/>
          </a:ln>
          <a:effectLst>
            <a:outerShdw blurRad="127000" dist="76200" dir="2700000" rotWithShape="0">
              <a:srgbClr val="000000">
                <a:alpha val="75000"/>
              </a:srgbClr>
            </a:outerShdw>
          </a:effectLst>
        </p:spPr>
      </p:pic>
      <p:sp>
        <p:nvSpPr>
          <p:cNvPr id="971" name="Shape 971"/>
          <p:cNvSpPr/>
          <p:nvPr/>
        </p:nvSpPr>
        <p:spPr>
          <a:xfrm>
            <a:off x="5778094" y="1599260"/>
            <a:ext cx="666599" cy="3708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solidFill>
                  <a:srgbClr val="535353"/>
                </a:solidFill>
                <a:latin typeface="Avenir Next"/>
                <a:ea typeface="Avenir Next"/>
                <a:cs typeface="Avenir Next"/>
                <a:sym typeface="Avenir Next"/>
              </a:defRPr>
            </a:lvl1pPr>
          </a:lstStyle>
          <a:p>
            <a:pPr lvl="0">
              <a:defRPr sz="1800">
                <a:solidFill>
                  <a:srgbClr val="000000"/>
                </a:solidFill>
                <a:uFillTx/>
              </a:defRPr>
            </a:pPr>
            <a:r>
              <a:rPr sz="1600">
                <a:solidFill>
                  <a:srgbClr val="535353"/>
                </a:solidFill>
                <a:uFill>
                  <a:solidFill>
                    <a:srgbClr val="4D4D4D"/>
                  </a:solidFill>
                </a:uFill>
              </a:rPr>
              <a:t>BOSH</a:t>
            </a:r>
          </a:p>
        </p:txBody>
      </p:sp>
      <p:sp>
        <p:nvSpPr>
          <p:cNvPr id="972" name="Shape 972"/>
          <p:cNvSpPr/>
          <p:nvPr/>
        </p:nvSpPr>
        <p:spPr>
          <a:xfrm>
            <a:off x="3202374" y="3519141"/>
            <a:ext cx="1303646" cy="631429"/>
          </a:xfrm>
          <a:prstGeom prst="roundRect">
            <a:avLst>
              <a:gd name="adj" fmla="val 799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Health </a:t>
            </a:r>
          </a:p>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Monitor</a:t>
            </a:r>
          </a:p>
        </p:txBody>
      </p:sp>
      <p:pic>
        <p:nvPicPr>
          <p:cNvPr id="973" name="pasted-image.pdf"/>
          <p:cNvPicPr/>
          <p:nvPr/>
        </p:nvPicPr>
        <p:blipFill>
          <a:blip r:embed="rId3">
            <a:extLst/>
          </a:blip>
          <a:stretch>
            <a:fillRect/>
          </a:stretch>
        </p:blipFill>
        <p:spPr>
          <a:xfrm>
            <a:off x="3302503" y="3649651"/>
            <a:ext cx="241301" cy="227107"/>
          </a:xfrm>
          <a:prstGeom prst="rect">
            <a:avLst/>
          </a:prstGeom>
          <a:ln w="3175">
            <a:miter lim="400000"/>
          </a:ln>
        </p:spPr>
      </p:pic>
      <p:sp>
        <p:nvSpPr>
          <p:cNvPr id="974" name="Shape 974"/>
          <p:cNvSpPr/>
          <p:nvPr/>
        </p:nvSpPr>
        <p:spPr>
          <a:xfrm>
            <a:off x="3202374" y="1621837"/>
            <a:ext cx="1451970" cy="387176"/>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DB</a:t>
            </a:r>
          </a:p>
        </p:txBody>
      </p:sp>
      <p:sp>
        <p:nvSpPr>
          <p:cNvPr id="975" name="Shape 975"/>
          <p:cNvSpPr/>
          <p:nvPr/>
        </p:nvSpPr>
        <p:spPr>
          <a:xfrm>
            <a:off x="3252005" y="1681953"/>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976" name="Shape 976"/>
          <p:cNvSpPr/>
          <p:nvPr/>
        </p:nvSpPr>
        <p:spPr>
          <a:xfrm>
            <a:off x="404889" y="1846262"/>
            <a:ext cx="1023938" cy="776288"/>
          </a:xfrm>
          <a:prstGeom prst="rightArrow">
            <a:avLst>
              <a:gd name="adj1" fmla="val 72086"/>
              <a:gd name="adj2" fmla="val 41820"/>
            </a:avLst>
          </a:prstGeom>
          <a:solidFill>
            <a:srgbClr val="66ADA7"/>
          </a:solidFill>
          <a:ln w="12700">
            <a:miter lim="400000"/>
            <a:tailEnd type="triangle"/>
          </a:ln>
        </p:spPr>
        <p:txBody>
          <a:bodyPr lIns="0" tIns="0" rIns="0" bIns="0" anchor="ctr"/>
          <a:lstStyle/>
          <a:p>
            <a:pPr lvl="0" algn="ctr">
              <a:defRPr>
                <a:solidFill>
                  <a:srgbClr val="FFFFFF"/>
                </a:solidFill>
                <a:uFillTx/>
              </a:defRPr>
            </a:pPr>
            <a:endParaRPr/>
          </a:p>
        </p:txBody>
      </p:sp>
      <p:pic>
        <p:nvPicPr>
          <p:cNvPr id="977" name="image13.png" descr="ICON_Person_Q308"/>
          <p:cNvPicPr/>
          <p:nvPr/>
        </p:nvPicPr>
        <p:blipFill>
          <a:blip r:embed="rId4">
            <a:extLst/>
          </a:blip>
          <a:stretch>
            <a:fillRect/>
          </a:stretch>
        </p:blipFill>
        <p:spPr>
          <a:xfrm>
            <a:off x="77832" y="1808162"/>
            <a:ext cx="438151" cy="776288"/>
          </a:xfrm>
          <a:prstGeom prst="rect">
            <a:avLst/>
          </a:prstGeom>
          <a:ln w="12700">
            <a:miter lim="400000"/>
          </a:ln>
        </p:spPr>
      </p:pic>
      <p:sp>
        <p:nvSpPr>
          <p:cNvPr id="978" name="Shape 978"/>
          <p:cNvSpPr/>
          <p:nvPr/>
        </p:nvSpPr>
        <p:spPr>
          <a:xfrm>
            <a:off x="417589" y="2001381"/>
            <a:ext cx="1023938" cy="49784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a:solidFill>
                  <a:srgbClr val="000000"/>
                </a:solidFill>
                <a:uFillTx/>
              </a:defRPr>
            </a:pPr>
            <a:r>
              <a:rPr sz="1200">
                <a:solidFill>
                  <a:srgbClr val="FFFFFF"/>
                </a:solidFill>
                <a:latin typeface="Avenir Next"/>
                <a:ea typeface="Avenir Next"/>
                <a:cs typeface="Avenir Next"/>
                <a:sym typeface="Avenir Next"/>
              </a:rPr>
              <a:t>Deploy my</a:t>
            </a:r>
          </a:p>
          <a:p>
            <a:pPr lvl="0">
              <a:defRPr>
                <a:solidFill>
                  <a:srgbClr val="000000"/>
                </a:solidFill>
                <a:uFillTx/>
              </a:defRPr>
            </a:pPr>
            <a:r>
              <a:rPr sz="1200">
                <a:solidFill>
                  <a:srgbClr val="FFFFFF"/>
                </a:solidFill>
                <a:latin typeface="Avenir Next"/>
                <a:ea typeface="Avenir Next"/>
                <a:cs typeface="Avenir Next"/>
                <a:sym typeface="Avenir Next"/>
              </a:rPr>
              <a:t>Services</a:t>
            </a:r>
          </a:p>
        </p:txBody>
      </p:sp>
      <p:sp>
        <p:nvSpPr>
          <p:cNvPr id="979" name="Shape 979"/>
          <p:cNvSpPr/>
          <p:nvPr/>
        </p:nvSpPr>
        <p:spPr>
          <a:xfrm>
            <a:off x="6701703" y="1065775"/>
            <a:ext cx="2379906" cy="3451445"/>
          </a:xfrm>
          <a:prstGeom prst="roundRect">
            <a:avLst>
              <a:gd name="adj" fmla="val 2135"/>
            </a:avLst>
          </a:prstGeom>
          <a:solidFill>
            <a:srgbClr val="A7A7A7"/>
          </a:solidFill>
          <a:ln w="3175">
            <a:miter lim="400000"/>
          </a:ln>
          <a:extLst>
            <a:ext uri="{C572A759-6A51-4108-AA02-DFA0A04FC94B}">
              <ma14:wrappingTextBoxFlag xmlns:ma14="http://schemas.microsoft.com/office/mac/drawingml/2011/main" val="1"/>
            </a:ext>
          </a:extLst>
        </p:spPr>
        <p:txBody>
          <a:bodyPr lIns="0" tIns="0" rIns="0" bIns="0" anchor="b"/>
          <a:lstStyle>
            <a:lvl1pPr algn="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a:t>
            </a:r>
          </a:p>
        </p:txBody>
      </p:sp>
      <p:sp>
        <p:nvSpPr>
          <p:cNvPr id="980" name="Shape 980"/>
          <p:cNvSpPr/>
          <p:nvPr/>
        </p:nvSpPr>
        <p:spPr>
          <a:xfrm>
            <a:off x="6766258" y="1806503"/>
            <a:ext cx="2250796" cy="893985"/>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nchor="ctr"/>
          <a:lstStyle/>
          <a:p>
            <a:pPr lvl="0">
              <a:defRPr sz="1200" b="1">
                <a:solidFill>
                  <a:srgbClr val="FFFFFF"/>
                </a:solidFill>
                <a:uFillTx/>
              </a:defRPr>
            </a:pPr>
            <a:endParaRPr/>
          </a:p>
        </p:txBody>
      </p:sp>
      <p:sp>
        <p:nvSpPr>
          <p:cNvPr id="981" name="Shape 981"/>
          <p:cNvSpPr/>
          <p:nvPr/>
        </p:nvSpPr>
        <p:spPr>
          <a:xfrm>
            <a:off x="6903411" y="2209343"/>
            <a:ext cx="1224551"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defRPr sz="1500">
                <a:solidFill>
                  <a:srgbClr val="FFFFFF"/>
                </a:solidFill>
                <a:uFillTx/>
                <a:latin typeface="Avenir Next"/>
                <a:ea typeface="Avenir Next"/>
                <a:cs typeface="Avenir Next"/>
                <a:sym typeface="Avenir Next"/>
              </a:defRPr>
            </a:lvl1pPr>
          </a:lstStyle>
          <a:p>
            <a:pPr lvl="0">
              <a:defRPr sz="1800">
                <a:solidFill>
                  <a:srgbClr val="000000"/>
                </a:solidFill>
              </a:defRPr>
            </a:pPr>
            <a:r>
              <a:rPr sz="1500">
                <a:solidFill>
                  <a:srgbClr val="FFFFFF"/>
                </a:solidFill>
              </a:rPr>
              <a:t>Worker VMs</a:t>
            </a:r>
          </a:p>
        </p:txBody>
      </p:sp>
      <p:grpSp>
        <p:nvGrpSpPr>
          <p:cNvPr id="988" name="Group 988"/>
          <p:cNvGrpSpPr/>
          <p:nvPr/>
        </p:nvGrpSpPr>
        <p:grpSpPr>
          <a:xfrm>
            <a:off x="8264947" y="1876806"/>
            <a:ext cx="649948" cy="753379"/>
            <a:chOff x="0" y="0"/>
            <a:chExt cx="649947" cy="753377"/>
          </a:xfrm>
        </p:grpSpPr>
        <p:pic>
          <p:nvPicPr>
            <p:cNvPr id="982" name="image26.png" descr="ICON_VM_basic_label_Q308"/>
            <p:cNvPicPr/>
            <p:nvPr/>
          </p:nvPicPr>
          <p:blipFill>
            <a:blip r:embed="rId5">
              <a:extLst/>
            </a:blip>
            <a:stretch>
              <a:fillRect/>
            </a:stretch>
          </p:blipFill>
          <p:spPr>
            <a:xfrm>
              <a:off x="0" y="185425"/>
              <a:ext cx="313069" cy="366946"/>
            </a:xfrm>
            <a:prstGeom prst="rect">
              <a:avLst/>
            </a:prstGeom>
            <a:ln w="12700" cap="flat">
              <a:noFill/>
              <a:miter lim="400000"/>
            </a:ln>
            <a:effectLst/>
          </p:spPr>
        </p:pic>
        <p:pic>
          <p:nvPicPr>
            <p:cNvPr id="983" name="image26.png" descr="ICON_VM_basic_label_Q308"/>
            <p:cNvPicPr/>
            <p:nvPr/>
          </p:nvPicPr>
          <p:blipFill>
            <a:blip r:embed="rId5">
              <a:extLst/>
            </a:blip>
            <a:stretch>
              <a:fillRect/>
            </a:stretch>
          </p:blipFill>
          <p:spPr>
            <a:xfrm>
              <a:off x="167319" y="285928"/>
              <a:ext cx="313069" cy="366947"/>
            </a:xfrm>
            <a:prstGeom prst="rect">
              <a:avLst/>
            </a:prstGeom>
            <a:ln w="12700" cap="flat">
              <a:noFill/>
              <a:miter lim="400000"/>
            </a:ln>
            <a:effectLst/>
          </p:spPr>
        </p:pic>
        <p:pic>
          <p:nvPicPr>
            <p:cNvPr id="984" name="image26.png" descr="ICON_VM_basic_label_Q308"/>
            <p:cNvPicPr/>
            <p:nvPr/>
          </p:nvPicPr>
          <p:blipFill>
            <a:blip r:embed="rId5">
              <a:extLst/>
            </a:blip>
            <a:stretch>
              <a:fillRect/>
            </a:stretch>
          </p:blipFill>
          <p:spPr>
            <a:xfrm>
              <a:off x="334638" y="386432"/>
              <a:ext cx="313069" cy="366946"/>
            </a:xfrm>
            <a:prstGeom prst="rect">
              <a:avLst/>
            </a:prstGeom>
            <a:ln w="12700" cap="flat">
              <a:noFill/>
              <a:miter lim="400000"/>
            </a:ln>
            <a:effectLst/>
          </p:spPr>
        </p:pic>
        <p:pic>
          <p:nvPicPr>
            <p:cNvPr id="985" name="image26.png" descr="ICON_VM_basic_label_Q308"/>
            <p:cNvPicPr/>
            <p:nvPr/>
          </p:nvPicPr>
          <p:blipFill>
            <a:blip r:embed="rId5">
              <a:extLst/>
            </a:blip>
            <a:stretch>
              <a:fillRect/>
            </a:stretch>
          </p:blipFill>
          <p:spPr>
            <a:xfrm>
              <a:off x="2240" y="0"/>
              <a:ext cx="313069" cy="366946"/>
            </a:xfrm>
            <a:prstGeom prst="rect">
              <a:avLst/>
            </a:prstGeom>
            <a:ln w="12700" cap="flat">
              <a:noFill/>
              <a:miter lim="400000"/>
            </a:ln>
            <a:effectLst/>
          </p:spPr>
        </p:pic>
        <p:pic>
          <p:nvPicPr>
            <p:cNvPr id="986" name="image26.png" descr="ICON_VM_basic_label_Q308"/>
            <p:cNvPicPr/>
            <p:nvPr/>
          </p:nvPicPr>
          <p:blipFill>
            <a:blip r:embed="rId5">
              <a:extLst/>
            </a:blip>
            <a:stretch>
              <a:fillRect/>
            </a:stretch>
          </p:blipFill>
          <p:spPr>
            <a:xfrm>
              <a:off x="169559" y="100503"/>
              <a:ext cx="313069" cy="366946"/>
            </a:xfrm>
            <a:prstGeom prst="rect">
              <a:avLst/>
            </a:prstGeom>
            <a:ln w="12700" cap="flat">
              <a:noFill/>
              <a:miter lim="400000"/>
            </a:ln>
            <a:effectLst/>
          </p:spPr>
        </p:pic>
        <p:pic>
          <p:nvPicPr>
            <p:cNvPr id="987" name="image26.png" descr="ICON_VM_basic_label_Q308"/>
            <p:cNvPicPr/>
            <p:nvPr/>
          </p:nvPicPr>
          <p:blipFill>
            <a:blip r:embed="rId5">
              <a:extLst/>
            </a:blip>
            <a:stretch>
              <a:fillRect/>
            </a:stretch>
          </p:blipFill>
          <p:spPr>
            <a:xfrm>
              <a:off x="336879" y="201006"/>
              <a:ext cx="313069" cy="366946"/>
            </a:xfrm>
            <a:prstGeom prst="rect">
              <a:avLst/>
            </a:prstGeom>
            <a:ln w="12700" cap="flat">
              <a:noFill/>
              <a:miter lim="400000"/>
            </a:ln>
            <a:effectLst/>
          </p:spPr>
        </p:pic>
      </p:grpSp>
      <p:sp>
        <p:nvSpPr>
          <p:cNvPr id="989" name="Shape 989"/>
          <p:cNvSpPr/>
          <p:nvPr/>
        </p:nvSpPr>
        <p:spPr>
          <a:xfrm>
            <a:off x="6587969" y="2243967"/>
            <a:ext cx="207368" cy="1"/>
          </a:xfrm>
          <a:prstGeom prst="line">
            <a:avLst/>
          </a:prstGeom>
          <a:ln w="19050">
            <a:solidFill>
              <a:srgbClr val="535353"/>
            </a:solidFill>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990" name="Shape 990"/>
          <p:cNvSpPr/>
          <p:nvPr/>
        </p:nvSpPr>
        <p:spPr>
          <a:xfrm>
            <a:off x="7758171" y="2736188"/>
            <a:ext cx="1" cy="305678"/>
          </a:xfrm>
          <a:prstGeom prst="line">
            <a:avLst/>
          </a:prstGeom>
          <a:ln w="19050">
            <a:solidFill>
              <a:srgbClr val="535353"/>
            </a:solidFill>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nvGrpSpPr>
          <p:cNvPr id="995" name="Group 995"/>
          <p:cNvGrpSpPr/>
          <p:nvPr/>
        </p:nvGrpSpPr>
        <p:grpSpPr>
          <a:xfrm>
            <a:off x="6820551" y="3043657"/>
            <a:ext cx="2199589" cy="682399"/>
            <a:chOff x="0" y="0"/>
            <a:chExt cx="2199587" cy="682397"/>
          </a:xfrm>
        </p:grpSpPr>
        <p:sp>
          <p:nvSpPr>
            <p:cNvPr id="991" name="Shape 991"/>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992" name="Shape 992"/>
            <p:cNvSpPr/>
            <p:nvPr/>
          </p:nvSpPr>
          <p:spPr>
            <a:xfrm>
              <a:off x="41350" y="19884"/>
              <a:ext cx="2046145"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Messaging</a:t>
              </a:r>
            </a:p>
          </p:txBody>
        </p:sp>
        <p:pic>
          <p:nvPicPr>
            <p:cNvPr id="993" name="image10.png" descr="ICON_VM_basic_label_Q308"/>
            <p:cNvPicPr/>
            <p:nvPr/>
          </p:nvPicPr>
          <p:blipFill>
            <a:blip r:embed="rId6">
              <a:extLst/>
            </a:blip>
            <a:stretch>
              <a:fillRect/>
            </a:stretch>
          </p:blipFill>
          <p:spPr>
            <a:xfrm>
              <a:off x="1692456" y="170944"/>
              <a:ext cx="404363" cy="473951"/>
            </a:xfrm>
            <a:prstGeom prst="rect">
              <a:avLst/>
            </a:prstGeom>
            <a:ln w="12700" cap="flat">
              <a:noFill/>
              <a:miter lim="400000"/>
            </a:ln>
            <a:effectLst/>
          </p:spPr>
        </p:pic>
        <p:sp>
          <p:nvSpPr>
            <p:cNvPr id="994" name="Shape 994"/>
            <p:cNvSpPr/>
            <p:nvPr/>
          </p:nvSpPr>
          <p:spPr>
            <a:xfrm rot="11254553">
              <a:off x="47521" y="196909"/>
              <a:ext cx="202002" cy="178246"/>
            </a:xfrm>
            <a:custGeom>
              <a:avLst/>
              <a:gdLst/>
              <a:ahLst/>
              <a:cxnLst>
                <a:cxn ang="0">
                  <a:pos x="wd2" y="hd2"/>
                </a:cxn>
                <a:cxn ang="5400000">
                  <a:pos x="wd2" y="hd2"/>
                </a:cxn>
                <a:cxn ang="10800000">
                  <a:pos x="wd2" y="hd2"/>
                </a:cxn>
                <a:cxn ang="16200000">
                  <a:pos x="wd2" y="hd2"/>
                </a:cxn>
              </a:cxnLst>
              <a:rect l="0" t="0" r="r" b="b"/>
              <a:pathLst>
                <a:path w="20537" h="20870" extrusionOk="0">
                  <a:moveTo>
                    <a:pt x="5461" y="14219"/>
                  </a:moveTo>
                  <a:cubicBezTo>
                    <a:pt x="6370" y="14080"/>
                    <a:pt x="7008" y="13119"/>
                    <a:pt x="6887" y="12073"/>
                  </a:cubicBezTo>
                  <a:cubicBezTo>
                    <a:pt x="6766" y="11027"/>
                    <a:pt x="5932" y="10292"/>
                    <a:pt x="5024" y="10431"/>
                  </a:cubicBezTo>
                  <a:cubicBezTo>
                    <a:pt x="4115" y="10570"/>
                    <a:pt x="3477" y="11531"/>
                    <a:pt x="3598" y="12577"/>
                  </a:cubicBezTo>
                  <a:cubicBezTo>
                    <a:pt x="3719" y="13623"/>
                    <a:pt x="4553" y="14358"/>
                    <a:pt x="5461" y="14219"/>
                  </a:cubicBezTo>
                  <a:close/>
                  <a:moveTo>
                    <a:pt x="10425" y="13459"/>
                  </a:moveTo>
                  <a:cubicBezTo>
                    <a:pt x="11333" y="13320"/>
                    <a:pt x="11971" y="12359"/>
                    <a:pt x="11851" y="11313"/>
                  </a:cubicBezTo>
                  <a:cubicBezTo>
                    <a:pt x="11730" y="10267"/>
                    <a:pt x="10896" y="9532"/>
                    <a:pt x="9987" y="9671"/>
                  </a:cubicBezTo>
                  <a:cubicBezTo>
                    <a:pt x="9079" y="9810"/>
                    <a:pt x="8441" y="10771"/>
                    <a:pt x="8561" y="11817"/>
                  </a:cubicBezTo>
                  <a:cubicBezTo>
                    <a:pt x="8682" y="12863"/>
                    <a:pt x="9516" y="13598"/>
                    <a:pt x="10425" y="13459"/>
                  </a:cubicBezTo>
                  <a:close/>
                  <a:moveTo>
                    <a:pt x="15388" y="12698"/>
                  </a:moveTo>
                  <a:cubicBezTo>
                    <a:pt x="16297" y="12559"/>
                    <a:pt x="16935" y="11599"/>
                    <a:pt x="16814" y="10553"/>
                  </a:cubicBezTo>
                  <a:cubicBezTo>
                    <a:pt x="16693" y="9507"/>
                    <a:pt x="15859" y="8771"/>
                    <a:pt x="14951" y="8911"/>
                  </a:cubicBezTo>
                  <a:cubicBezTo>
                    <a:pt x="14043" y="9050"/>
                    <a:pt x="13404" y="10010"/>
                    <a:pt x="13525" y="11056"/>
                  </a:cubicBezTo>
                  <a:cubicBezTo>
                    <a:pt x="13646" y="12102"/>
                    <a:pt x="14480" y="12838"/>
                    <a:pt x="15388" y="12698"/>
                  </a:cubicBezTo>
                  <a:close/>
                  <a:moveTo>
                    <a:pt x="11333" y="20736"/>
                  </a:moveTo>
                  <a:cubicBezTo>
                    <a:pt x="5692" y="21600"/>
                    <a:pt x="644" y="18177"/>
                    <a:pt x="56" y="13092"/>
                  </a:cubicBezTo>
                  <a:cubicBezTo>
                    <a:pt x="-531" y="8006"/>
                    <a:pt x="3565" y="3182"/>
                    <a:pt x="9205" y="2319"/>
                  </a:cubicBezTo>
                  <a:cubicBezTo>
                    <a:pt x="10331" y="2146"/>
                    <a:pt x="11433" y="2144"/>
                    <a:pt x="12475" y="2337"/>
                  </a:cubicBezTo>
                  <a:cubicBezTo>
                    <a:pt x="14907" y="2290"/>
                    <a:pt x="17337" y="1504"/>
                    <a:pt x="19768" y="0"/>
                  </a:cubicBezTo>
                  <a:cubicBezTo>
                    <a:pt x="19085" y="1758"/>
                    <a:pt x="18589" y="3515"/>
                    <a:pt x="18297" y="5277"/>
                  </a:cubicBezTo>
                  <a:cubicBezTo>
                    <a:pt x="19489" y="6533"/>
                    <a:pt x="20271" y="8142"/>
                    <a:pt x="20482" y="9963"/>
                  </a:cubicBezTo>
                  <a:cubicBezTo>
                    <a:pt x="21069" y="15049"/>
                    <a:pt x="16973" y="19872"/>
                    <a:pt x="11333" y="20736"/>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grpSp>
        <p:nvGrpSpPr>
          <p:cNvPr id="1000" name="Group 1000"/>
          <p:cNvGrpSpPr/>
          <p:nvPr/>
        </p:nvGrpSpPr>
        <p:grpSpPr>
          <a:xfrm>
            <a:off x="6820551" y="3323619"/>
            <a:ext cx="2199588" cy="682399"/>
            <a:chOff x="0" y="0"/>
            <a:chExt cx="2199586" cy="682397"/>
          </a:xfrm>
        </p:grpSpPr>
        <p:sp>
          <p:nvSpPr>
            <p:cNvPr id="996" name="Shape 996"/>
            <p:cNvSpPr/>
            <p:nvPr/>
          </p:nvSpPr>
          <p:spPr>
            <a:xfrm>
              <a:off x="0" y="0"/>
              <a:ext cx="2199587"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997" name="Shape 997"/>
            <p:cNvSpPr/>
            <p:nvPr/>
          </p:nvSpPr>
          <p:spPr>
            <a:xfrm>
              <a:off x="41350" y="30617"/>
              <a:ext cx="1852672"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Health Manager</a:t>
              </a:r>
            </a:p>
          </p:txBody>
        </p:sp>
        <p:pic>
          <p:nvPicPr>
            <p:cNvPr id="998" name="image10.png" descr="ICON_VM_basic_label_Q308"/>
            <p:cNvPicPr/>
            <p:nvPr/>
          </p:nvPicPr>
          <p:blipFill>
            <a:blip r:embed="rId6">
              <a:extLst/>
            </a:blip>
            <a:stretch>
              <a:fillRect/>
            </a:stretch>
          </p:blipFill>
          <p:spPr>
            <a:xfrm>
              <a:off x="1692456" y="170944"/>
              <a:ext cx="404362" cy="473951"/>
            </a:xfrm>
            <a:prstGeom prst="rect">
              <a:avLst/>
            </a:prstGeom>
            <a:ln w="12700" cap="flat">
              <a:noFill/>
              <a:miter lim="400000"/>
            </a:ln>
            <a:effectLst/>
          </p:spPr>
        </p:pic>
        <p:sp>
          <p:nvSpPr>
            <p:cNvPr id="999" name="Shape 999"/>
            <p:cNvSpPr/>
            <p:nvPr/>
          </p:nvSpPr>
          <p:spPr>
            <a:xfrm>
              <a:off x="55064" y="212362"/>
              <a:ext cx="188325" cy="162914"/>
            </a:xfrm>
            <a:custGeom>
              <a:avLst/>
              <a:gdLst/>
              <a:ahLst/>
              <a:cxnLst>
                <a:cxn ang="0">
                  <a:pos x="wd2" y="hd2"/>
                </a:cxn>
                <a:cxn ang="5400000">
                  <a:pos x="wd2" y="hd2"/>
                </a:cxn>
                <a:cxn ang="10800000">
                  <a:pos x="wd2" y="hd2"/>
                </a:cxn>
                <a:cxn ang="16200000">
                  <a:pos x="wd2" y="hd2"/>
                </a:cxn>
              </a:cxnLst>
              <a:rect l="0" t="0" r="r" b="b"/>
              <a:pathLst>
                <a:path w="10657" h="15999" extrusionOk="0">
                  <a:moveTo>
                    <a:pt x="5328" y="3849"/>
                  </a:moveTo>
                  <a:cubicBezTo>
                    <a:pt x="7532" y="-5601"/>
                    <a:pt x="16128" y="3849"/>
                    <a:pt x="5328" y="15999"/>
                  </a:cubicBezTo>
                  <a:cubicBezTo>
                    <a:pt x="-5472" y="3849"/>
                    <a:pt x="3124" y="-5601"/>
                    <a:pt x="5328" y="3849"/>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grpSp>
        <p:nvGrpSpPr>
          <p:cNvPr id="1006" name="Group 1006"/>
          <p:cNvGrpSpPr/>
          <p:nvPr/>
        </p:nvGrpSpPr>
        <p:grpSpPr>
          <a:xfrm>
            <a:off x="6820551" y="3598004"/>
            <a:ext cx="2199589" cy="682398"/>
            <a:chOff x="0" y="0"/>
            <a:chExt cx="2199587" cy="682397"/>
          </a:xfrm>
        </p:grpSpPr>
        <p:sp>
          <p:nvSpPr>
            <p:cNvPr id="1001" name="Shape 1001"/>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002" name="Shape 1002"/>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sp>
          <p:nvSpPr>
            <p:cNvPr id="1003" name="Shape 1003"/>
            <p:cNvSpPr/>
            <p:nvPr/>
          </p:nvSpPr>
          <p:spPr>
            <a:xfrm>
              <a:off x="64398" y="205970"/>
              <a:ext cx="168248" cy="224523"/>
            </a:xfrm>
            <a:custGeom>
              <a:avLst/>
              <a:gdLst/>
              <a:ahLst/>
              <a:cxnLst>
                <a:cxn ang="0">
                  <a:pos x="wd2" y="hd2"/>
                </a:cxn>
                <a:cxn ang="5400000">
                  <a:pos x="wd2" y="hd2"/>
                </a:cxn>
                <a:cxn ang="10800000">
                  <a:pos x="wd2" y="hd2"/>
                </a:cxn>
                <a:cxn ang="16200000">
                  <a:pos x="wd2" y="hd2"/>
                </a:cxn>
              </a:cxnLst>
              <a:rect l="0" t="0" r="r" b="b"/>
              <a:pathLst>
                <a:path w="21600" h="21600" extrusionOk="0">
                  <a:moveTo>
                    <a:pt x="10800" y="16618"/>
                  </a:moveTo>
                  <a:lnTo>
                    <a:pt x="6946" y="18824"/>
                  </a:lnTo>
                  <a:cubicBezTo>
                    <a:pt x="7990" y="19479"/>
                    <a:pt x="9343" y="19815"/>
                    <a:pt x="10800" y="19815"/>
                  </a:cubicBezTo>
                  <a:cubicBezTo>
                    <a:pt x="12257" y="19815"/>
                    <a:pt x="13610" y="19479"/>
                    <a:pt x="14654" y="18825"/>
                  </a:cubicBezTo>
                  <a:close/>
                  <a:moveTo>
                    <a:pt x="4280" y="12886"/>
                  </a:moveTo>
                  <a:cubicBezTo>
                    <a:pt x="3997" y="13421"/>
                    <a:pt x="3858" y="14005"/>
                    <a:pt x="3858" y="14613"/>
                  </a:cubicBezTo>
                  <a:cubicBezTo>
                    <a:pt x="3858" y="16342"/>
                    <a:pt x="4983" y="17873"/>
                    <a:pt x="6787" y="18744"/>
                  </a:cubicBezTo>
                  <a:lnTo>
                    <a:pt x="8263" y="15166"/>
                  </a:lnTo>
                  <a:close/>
                  <a:moveTo>
                    <a:pt x="17320" y="12886"/>
                  </a:moveTo>
                  <a:lnTo>
                    <a:pt x="13337" y="15166"/>
                  </a:lnTo>
                  <a:lnTo>
                    <a:pt x="14813" y="18744"/>
                  </a:lnTo>
                  <a:cubicBezTo>
                    <a:pt x="16617" y="17873"/>
                    <a:pt x="17742" y="16342"/>
                    <a:pt x="17742" y="14613"/>
                  </a:cubicBezTo>
                  <a:cubicBezTo>
                    <a:pt x="17742" y="14005"/>
                    <a:pt x="17603" y="13421"/>
                    <a:pt x="17320" y="12886"/>
                  </a:cubicBezTo>
                  <a:close/>
                  <a:moveTo>
                    <a:pt x="10970" y="9424"/>
                  </a:moveTo>
                  <a:lnTo>
                    <a:pt x="12368" y="12816"/>
                  </a:lnTo>
                  <a:lnTo>
                    <a:pt x="17290" y="12816"/>
                  </a:lnTo>
                  <a:cubicBezTo>
                    <a:pt x="16353" y="10863"/>
                    <a:pt x="13884" y="9465"/>
                    <a:pt x="10970" y="9424"/>
                  </a:cubicBezTo>
                  <a:close/>
                  <a:moveTo>
                    <a:pt x="10630" y="9424"/>
                  </a:moveTo>
                  <a:cubicBezTo>
                    <a:pt x="7716" y="9465"/>
                    <a:pt x="5247" y="10863"/>
                    <a:pt x="4310" y="12816"/>
                  </a:cubicBezTo>
                  <a:lnTo>
                    <a:pt x="9232" y="12816"/>
                  </a:lnTo>
                  <a:close/>
                  <a:moveTo>
                    <a:pt x="12665" y="2637"/>
                  </a:moveTo>
                  <a:lnTo>
                    <a:pt x="20124" y="2637"/>
                  </a:lnTo>
                  <a:lnTo>
                    <a:pt x="20124" y="5249"/>
                  </a:lnTo>
                  <a:lnTo>
                    <a:pt x="15871" y="8762"/>
                  </a:lnTo>
                  <a:cubicBezTo>
                    <a:pt x="18434" y="9999"/>
                    <a:pt x="20124" y="12158"/>
                    <a:pt x="20124" y="14613"/>
                  </a:cubicBezTo>
                  <a:cubicBezTo>
                    <a:pt x="20124" y="18472"/>
                    <a:pt x="15949" y="21600"/>
                    <a:pt x="10800" y="21600"/>
                  </a:cubicBezTo>
                  <a:cubicBezTo>
                    <a:pt x="5651" y="21600"/>
                    <a:pt x="1476" y="18472"/>
                    <a:pt x="1476" y="14613"/>
                  </a:cubicBezTo>
                  <a:cubicBezTo>
                    <a:pt x="1476" y="12161"/>
                    <a:pt x="3162" y="10004"/>
                    <a:pt x="5719" y="8766"/>
                  </a:cubicBezTo>
                  <a:lnTo>
                    <a:pt x="1476" y="5261"/>
                  </a:lnTo>
                  <a:lnTo>
                    <a:pt x="1476" y="2649"/>
                  </a:lnTo>
                  <a:lnTo>
                    <a:pt x="8935" y="2649"/>
                  </a:lnTo>
                  <a:lnTo>
                    <a:pt x="8935" y="7767"/>
                  </a:lnTo>
                  <a:cubicBezTo>
                    <a:pt x="9538" y="7675"/>
                    <a:pt x="10161" y="7626"/>
                    <a:pt x="10800" y="7626"/>
                  </a:cubicBezTo>
                  <a:lnTo>
                    <a:pt x="12665" y="7767"/>
                  </a:lnTo>
                  <a:lnTo>
                    <a:pt x="12665" y="5249"/>
                  </a:lnTo>
                  <a:close/>
                  <a:moveTo>
                    <a:pt x="0" y="0"/>
                  </a:moveTo>
                  <a:lnTo>
                    <a:pt x="21600" y="0"/>
                  </a:lnTo>
                  <a:lnTo>
                    <a:pt x="21600" y="1688"/>
                  </a:lnTo>
                  <a:lnTo>
                    <a:pt x="0" y="1688"/>
                  </a:ln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pic>
          <p:nvPicPr>
            <p:cNvPr id="1004" name="image10.png" descr="ICON_VM_basic_label_Q308"/>
            <p:cNvPicPr/>
            <p:nvPr/>
          </p:nvPicPr>
          <p:blipFill>
            <a:blip r:embed="rId6">
              <a:extLst/>
            </a:blip>
            <a:stretch>
              <a:fillRect/>
            </a:stretch>
          </p:blipFill>
          <p:spPr>
            <a:xfrm>
              <a:off x="1692456" y="170944"/>
              <a:ext cx="404363" cy="473951"/>
            </a:xfrm>
            <a:prstGeom prst="rect">
              <a:avLst/>
            </a:prstGeom>
            <a:ln w="12700" cap="flat">
              <a:noFill/>
              <a:miter lim="400000"/>
            </a:ln>
            <a:effectLst/>
          </p:spPr>
        </p:pic>
        <p:sp>
          <p:nvSpPr>
            <p:cNvPr id="1005" name="Shape 1005"/>
            <p:cNvSpPr/>
            <p:nvPr/>
          </p:nvSpPr>
          <p:spPr>
            <a:xfrm>
              <a:off x="779746" y="352659"/>
              <a:ext cx="779464" cy="2275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Target VM</a:t>
              </a:r>
            </a:p>
          </p:txBody>
        </p:sp>
      </p:grpSp>
      <p:sp>
        <p:nvSpPr>
          <p:cNvPr id="1007" name="Shape 1007"/>
          <p:cNvSpPr/>
          <p:nvPr/>
        </p:nvSpPr>
        <p:spPr>
          <a:xfrm>
            <a:off x="4701150" y="2047924"/>
            <a:ext cx="1886820" cy="363583"/>
          </a:xfrm>
          <a:prstGeom prst="roundRect">
            <a:avLst>
              <a:gd name="adj" fmla="val 1388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pic>
        <p:nvPicPr>
          <p:cNvPr id="1008" name="pasted-image.pdf"/>
          <p:cNvPicPr/>
          <p:nvPr/>
        </p:nvPicPr>
        <p:blipFill>
          <a:blip r:embed="rId7">
            <a:extLst/>
          </a:blip>
          <a:stretch>
            <a:fillRect/>
          </a:stretch>
        </p:blipFill>
        <p:spPr>
          <a:xfrm>
            <a:off x="4780033" y="2103433"/>
            <a:ext cx="213189" cy="274100"/>
          </a:xfrm>
          <a:prstGeom prst="rect">
            <a:avLst/>
          </a:prstGeom>
          <a:ln w="3175">
            <a:miter lim="400000"/>
          </a:ln>
        </p:spPr>
      </p:pic>
      <p:sp>
        <p:nvSpPr>
          <p:cNvPr id="1025" name="Shape 1025"/>
          <p:cNvSpPr/>
          <p:nvPr/>
        </p:nvSpPr>
        <p:spPr>
          <a:xfrm>
            <a:off x="5793854" y="3396913"/>
            <a:ext cx="1026689" cy="62484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7838" y="20750"/>
                  <a:pt x="638" y="13550"/>
                  <a:pt x="0" y="0"/>
                </a:cubicBezTo>
              </a:path>
            </a:pathLst>
          </a:custGeom>
          <a:ln w="19050">
            <a:solidFill>
              <a:srgbClr val="535353"/>
            </a:solidFill>
            <a:tailEnd type="triangle"/>
          </a:ln>
        </p:spPr>
        <p:txBody>
          <a:bodyPr/>
          <a:lstStyle/>
          <a:p>
            <a:pPr lvl="0"/>
            <a:endParaRPr/>
          </a:p>
        </p:txBody>
      </p:sp>
      <p:sp>
        <p:nvSpPr>
          <p:cNvPr id="1026" name="Shape 1026"/>
          <p:cNvSpPr/>
          <p:nvPr/>
        </p:nvSpPr>
        <p:spPr>
          <a:xfrm>
            <a:off x="4520558" y="3208563"/>
            <a:ext cx="995084" cy="593138"/>
          </a:xfrm>
          <a:custGeom>
            <a:avLst/>
            <a:gdLst/>
            <a:ahLst/>
            <a:cxnLst>
              <a:cxn ang="0">
                <a:pos x="wd2" y="hd2"/>
              </a:cxn>
              <a:cxn ang="5400000">
                <a:pos x="wd2" y="hd2"/>
              </a:cxn>
              <a:cxn ang="10800000">
                <a:pos x="wd2" y="hd2"/>
              </a:cxn>
              <a:cxn ang="16200000">
                <a:pos x="wd2" y="hd2"/>
              </a:cxn>
            </a:cxnLst>
            <a:rect l="0" t="0" r="r" b="b"/>
            <a:pathLst>
              <a:path w="21063" h="20951" extrusionOk="0">
                <a:moveTo>
                  <a:pt x="21031" y="0"/>
                </a:moveTo>
                <a:cubicBezTo>
                  <a:pt x="21600" y="14632"/>
                  <a:pt x="14590" y="21600"/>
                  <a:pt x="0" y="20903"/>
                </a:cubicBezTo>
              </a:path>
            </a:pathLst>
          </a:custGeom>
          <a:ln w="19050">
            <a:solidFill>
              <a:srgbClr val="535353"/>
            </a:solidFill>
            <a:tailEnd type="triangle"/>
          </a:ln>
        </p:spPr>
        <p:txBody>
          <a:bodyPr/>
          <a:lstStyle/>
          <a:p>
            <a:pPr lvl="0"/>
            <a:endParaRPr/>
          </a:p>
        </p:txBody>
      </p:sp>
      <p:sp>
        <p:nvSpPr>
          <p:cNvPr id="1011" name="Shape 1011"/>
          <p:cNvSpPr/>
          <p:nvPr/>
        </p:nvSpPr>
        <p:spPr>
          <a:xfrm>
            <a:off x="4696659" y="3014361"/>
            <a:ext cx="1895803" cy="388405"/>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NATS</a:t>
            </a:r>
          </a:p>
        </p:txBody>
      </p:sp>
      <p:pic>
        <p:nvPicPr>
          <p:cNvPr id="1012" name="pasted-image.pdf"/>
          <p:cNvPicPr/>
          <p:nvPr/>
        </p:nvPicPr>
        <p:blipFill>
          <a:blip r:embed="rId8">
            <a:extLst/>
          </a:blip>
          <a:stretch>
            <a:fillRect/>
          </a:stretch>
        </p:blipFill>
        <p:spPr>
          <a:xfrm>
            <a:off x="4753277" y="3100344"/>
            <a:ext cx="266701" cy="215901"/>
          </a:xfrm>
          <a:prstGeom prst="rect">
            <a:avLst/>
          </a:prstGeom>
          <a:ln w="3175">
            <a:miter lim="400000"/>
          </a:ln>
        </p:spPr>
      </p:pic>
      <p:cxnSp>
        <p:nvCxnSpPr>
          <p:cNvPr id="1013" name="Connector 1013"/>
          <p:cNvCxnSpPr>
            <a:stCxn id="1011" idx="0"/>
            <a:endCxn id="1007" idx="0"/>
          </p:cNvCxnSpPr>
          <p:nvPr/>
        </p:nvCxnSpPr>
        <p:spPr>
          <a:xfrm flipV="1">
            <a:off x="5644560" y="2229715"/>
            <a:ext cx="1" cy="978849"/>
          </a:xfrm>
          <a:prstGeom prst="straightConnector1">
            <a:avLst/>
          </a:prstGeom>
          <a:ln w="19050">
            <a:solidFill>
              <a:srgbClr val="535353"/>
            </a:solidFill>
            <a:tailEnd type="triangle"/>
          </a:ln>
        </p:spPr>
      </p:cxnSp>
      <p:sp>
        <p:nvSpPr>
          <p:cNvPr id="1014" name="Shape 1014"/>
          <p:cNvSpPr/>
          <p:nvPr/>
        </p:nvSpPr>
        <p:spPr>
          <a:xfrm>
            <a:off x="8382449" y="1070650"/>
            <a:ext cx="652777"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a:solidFill>
                  <a:srgbClr val="FFFFFF"/>
                </a:solidFill>
              </a:defRPr>
            </a:lvl1pPr>
          </a:lstStyle>
          <a:p>
            <a:pPr lvl="0">
              <a:defRPr sz="1800">
                <a:solidFill>
                  <a:srgbClr val="000000"/>
                </a:solidFill>
                <a:uFillTx/>
              </a:defRPr>
            </a:pPr>
            <a:r>
              <a:rPr sz="2100" dirty="0">
                <a:solidFill>
                  <a:srgbClr val="FFFFFF"/>
                </a:solidFill>
                <a:uFill>
                  <a:solidFill>
                    <a:srgbClr val="4D4D4D"/>
                  </a:solidFill>
                </a:uFill>
              </a:rPr>
              <a:t>IaaS</a:t>
            </a:r>
          </a:p>
        </p:txBody>
      </p:sp>
      <p:sp>
        <p:nvSpPr>
          <p:cNvPr id="1015" name="Shape 1015"/>
          <p:cNvSpPr/>
          <p:nvPr/>
        </p:nvSpPr>
        <p:spPr>
          <a:xfrm>
            <a:off x="1419729" y="1254548"/>
            <a:ext cx="1654684" cy="3257066"/>
          </a:xfrm>
          <a:prstGeom prst="roundRect">
            <a:avLst>
              <a:gd name="adj" fmla="val 10591"/>
            </a:avLst>
          </a:prstGeom>
          <a:gradFill>
            <a:gsLst>
              <a:gs pos="0">
                <a:srgbClr val="29756E"/>
              </a:gs>
              <a:gs pos="100000">
                <a:srgbClr val="29756E"/>
              </a:gs>
            </a:gsLst>
            <a:lin ang="5400000"/>
          </a:gradFill>
          <a:ln w="12700">
            <a:miter lim="400000"/>
          </a:ln>
          <a:effectLst>
            <a:outerShdw blurRad="101600" dir="5400000" rotWithShape="0">
              <a:srgbClr val="000000">
                <a:alpha val="88360"/>
              </a:srgbClr>
            </a:outerShdw>
          </a:effectLst>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1016" name="CF_Logo_Square_White_HighRes.png"/>
          <p:cNvPicPr/>
          <p:nvPr/>
        </p:nvPicPr>
        <p:blipFill>
          <a:blip r:embed="rId9">
            <a:alphaModFix amt="88458"/>
            <a:extLst/>
          </a:blip>
          <a:stretch>
            <a:fillRect/>
          </a:stretch>
        </p:blipFill>
        <p:spPr>
          <a:xfrm>
            <a:off x="1845989" y="1427281"/>
            <a:ext cx="779276" cy="776163"/>
          </a:xfrm>
          <a:prstGeom prst="rect">
            <a:avLst/>
          </a:prstGeom>
          <a:ln w="12700">
            <a:miter lim="400000"/>
          </a:ln>
          <a:effectLst>
            <a:outerShdw blurRad="177800" dist="25400" dir="5400000" rotWithShape="0">
              <a:srgbClr val="FFFFFF">
                <a:alpha val="77870"/>
              </a:srgbClr>
            </a:outerShdw>
          </a:effectLst>
        </p:spPr>
      </p:pic>
      <p:pic>
        <p:nvPicPr>
          <p:cNvPr id="1017" name="pasted-image.png"/>
          <p:cNvPicPr/>
          <p:nvPr/>
        </p:nvPicPr>
        <p:blipFill>
          <a:blip r:embed="rId10">
            <a:extLst/>
          </a:blip>
          <a:stretch>
            <a:fillRect/>
          </a:stretch>
        </p:blipFill>
        <p:spPr>
          <a:xfrm>
            <a:off x="2286502" y="2954163"/>
            <a:ext cx="631429" cy="631429"/>
          </a:xfrm>
          <a:prstGeom prst="rect">
            <a:avLst/>
          </a:prstGeom>
          <a:ln w="12700">
            <a:miter lim="400000"/>
          </a:ln>
        </p:spPr>
      </p:pic>
      <p:pic>
        <p:nvPicPr>
          <p:cNvPr id="1018" name="pasted-image.png"/>
          <p:cNvPicPr/>
          <p:nvPr/>
        </p:nvPicPr>
        <p:blipFill>
          <a:blip r:embed="rId11">
            <a:extLst/>
          </a:blip>
          <a:stretch>
            <a:fillRect/>
          </a:stretch>
        </p:blipFill>
        <p:spPr>
          <a:xfrm>
            <a:off x="2300834" y="2228516"/>
            <a:ext cx="602765" cy="602765"/>
          </a:xfrm>
          <a:prstGeom prst="rect">
            <a:avLst/>
          </a:prstGeom>
          <a:ln w="12700">
            <a:miter lim="400000"/>
          </a:ln>
        </p:spPr>
      </p:pic>
      <p:pic>
        <p:nvPicPr>
          <p:cNvPr id="1019" name="pasted-image.png"/>
          <p:cNvPicPr/>
          <p:nvPr/>
        </p:nvPicPr>
        <p:blipFill>
          <a:blip r:embed="rId12">
            <a:extLst/>
          </a:blip>
          <a:stretch>
            <a:fillRect/>
          </a:stretch>
        </p:blipFill>
        <p:spPr>
          <a:xfrm>
            <a:off x="1565414" y="2228516"/>
            <a:ext cx="602901" cy="602901"/>
          </a:xfrm>
          <a:prstGeom prst="rect">
            <a:avLst/>
          </a:prstGeom>
          <a:ln w="12700">
            <a:miter lim="400000"/>
          </a:ln>
        </p:spPr>
      </p:pic>
      <p:pic>
        <p:nvPicPr>
          <p:cNvPr id="1020" name="pasted-image.png"/>
          <p:cNvPicPr/>
          <p:nvPr/>
        </p:nvPicPr>
        <p:blipFill>
          <a:blip r:embed="rId13">
            <a:extLst/>
          </a:blip>
          <a:stretch>
            <a:fillRect/>
          </a:stretch>
        </p:blipFill>
        <p:spPr>
          <a:xfrm>
            <a:off x="1551150" y="2946636"/>
            <a:ext cx="631429" cy="631429"/>
          </a:xfrm>
          <a:prstGeom prst="rect">
            <a:avLst/>
          </a:prstGeom>
          <a:ln w="12700">
            <a:miter lim="400000"/>
          </a:ln>
        </p:spPr>
      </p:pic>
      <p:pic>
        <p:nvPicPr>
          <p:cNvPr id="1021" name="pasted-image.png"/>
          <p:cNvPicPr/>
          <p:nvPr/>
        </p:nvPicPr>
        <p:blipFill>
          <a:blip r:embed="rId14">
            <a:extLst/>
          </a:blip>
          <a:stretch>
            <a:fillRect/>
          </a:stretch>
        </p:blipFill>
        <p:spPr>
          <a:xfrm>
            <a:off x="1414389" y="1113877"/>
            <a:ext cx="1656113" cy="415556"/>
          </a:xfrm>
          <a:prstGeom prst="rect">
            <a:avLst/>
          </a:prstGeom>
          <a:ln w="12700">
            <a:miter lim="400000"/>
          </a:ln>
        </p:spPr>
      </p:pic>
      <p:pic>
        <p:nvPicPr>
          <p:cNvPr id="1022" name="pasted-image.png"/>
          <p:cNvPicPr/>
          <p:nvPr/>
        </p:nvPicPr>
        <p:blipFill>
          <a:blip r:embed="rId15">
            <a:extLst/>
          </a:blip>
          <a:stretch>
            <a:fillRect/>
          </a:stretch>
        </p:blipFill>
        <p:spPr>
          <a:xfrm>
            <a:off x="1617944" y="3767037"/>
            <a:ext cx="497841" cy="497841"/>
          </a:xfrm>
          <a:prstGeom prst="rect">
            <a:avLst/>
          </a:prstGeom>
          <a:ln w="12700">
            <a:miter lim="400000"/>
          </a:ln>
        </p:spPr>
      </p:pic>
      <p:pic>
        <p:nvPicPr>
          <p:cNvPr id="1023" name="pasted-image.png"/>
          <p:cNvPicPr/>
          <p:nvPr/>
        </p:nvPicPr>
        <p:blipFill>
          <a:blip r:embed="rId16">
            <a:extLst/>
          </a:blip>
          <a:stretch>
            <a:fillRect/>
          </a:stretch>
        </p:blipFill>
        <p:spPr>
          <a:xfrm>
            <a:off x="2331549" y="3749257"/>
            <a:ext cx="533401" cy="533401"/>
          </a:xfrm>
          <a:prstGeom prst="rect">
            <a:avLst/>
          </a:prstGeom>
          <a:ln w="12700">
            <a:miter lim="400000"/>
          </a:ln>
        </p:spPr>
      </p:pic>
    </p:spTree>
    <p:extLst>
      <p:ext uri="{BB962C8B-B14F-4D97-AF65-F5344CB8AC3E}">
        <p14:creationId xmlns:p14="http://schemas.microsoft.com/office/powerpoint/2010/main" val="360939081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iterate>
                                    <p:tmAbs val="0"/>
                                  </p:iterate>
                                  <p:childTnLst>
                                    <p:set>
                                      <p:cBhvr>
                                        <p:cTn id="6" fill="hold"/>
                                        <p:tgtEl>
                                          <p:spTgt spid="962"/>
                                        </p:tgtEl>
                                        <p:attrNameLst>
                                          <p:attrName>style.visibility</p:attrName>
                                        </p:attrNameLst>
                                      </p:cBhvr>
                                      <p:to>
                                        <p:strVal val="visible"/>
                                      </p:to>
                                    </p:set>
                                    <p:animEffect transition="in" filter="wipe(right)">
                                      <p:cBhvr>
                                        <p:cTn id="7" dur="500"/>
                                        <p:tgtEl>
                                          <p:spTgt spid="9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p:tmAbs val="0"/>
                                  </p:iterate>
                                  <p:childTnLst>
                                    <p:set>
                                      <p:cBhvr>
                                        <p:cTn id="11" fill="hold"/>
                                        <p:tgtEl>
                                          <p:spTgt spid="976"/>
                                        </p:tgtEl>
                                        <p:attrNameLst>
                                          <p:attrName>style.visibility</p:attrName>
                                        </p:attrNameLst>
                                      </p:cBhvr>
                                      <p:to>
                                        <p:strVal val="visible"/>
                                      </p:to>
                                    </p:set>
                                    <p:animEffect transition="in" filter="wipe(left)">
                                      <p:cBhvr>
                                        <p:cTn id="12" dur="500"/>
                                        <p:tgtEl>
                                          <p:spTgt spid="976"/>
                                        </p:tgtEl>
                                      </p:cBhvr>
                                    </p:animEffect>
                                  </p:childTnLst>
                                </p:cTn>
                              </p:par>
                            </p:childTnLst>
                          </p:cTn>
                        </p:par>
                        <p:par>
                          <p:cTn id="13" fill="hold">
                            <p:stCondLst>
                              <p:cond delay="500"/>
                            </p:stCondLst>
                            <p:childTnLst>
                              <p:par>
                                <p:cTn id="14" presetID="22" presetClass="entr" presetSubtype="8" fill="hold" grpId="0" nodeType="afterEffect">
                                  <p:stCondLst>
                                    <p:cond delay="0"/>
                                  </p:stCondLst>
                                  <p:iterate>
                                    <p:tmAbs val="0"/>
                                  </p:iterate>
                                  <p:childTnLst>
                                    <p:set>
                                      <p:cBhvr>
                                        <p:cTn id="15" fill="hold"/>
                                        <p:tgtEl>
                                          <p:spTgt spid="978"/>
                                        </p:tgtEl>
                                        <p:attrNameLst>
                                          <p:attrName>style.visibility</p:attrName>
                                        </p:attrNameLst>
                                      </p:cBhvr>
                                      <p:to>
                                        <p:strVal val="visible"/>
                                      </p:to>
                                    </p:set>
                                    <p:animEffect transition="in" filter="wipe(left)">
                                      <p:cBhvr>
                                        <p:cTn id="16" dur="500"/>
                                        <p:tgtEl>
                                          <p:spTgt spid="978"/>
                                        </p:tgtEl>
                                      </p:cBhvr>
                                    </p:animEffect>
                                  </p:childTnLst>
                                </p:cTn>
                              </p:par>
                            </p:childTnLst>
                          </p:cTn>
                        </p:par>
                        <p:par>
                          <p:cTn id="17" fill="hold">
                            <p:stCondLst>
                              <p:cond delay="1000"/>
                            </p:stCondLst>
                            <p:childTnLst>
                              <p:par>
                                <p:cTn id="18" presetID="22" presetClass="entr" presetSubtype="8" fill="hold" grpId="0" nodeType="afterEffect">
                                  <p:stCondLst>
                                    <p:cond delay="0"/>
                                  </p:stCondLst>
                                  <p:iterate>
                                    <p:tmAbs val="0"/>
                                  </p:iterate>
                                  <p:childTnLst>
                                    <p:set>
                                      <p:cBhvr>
                                        <p:cTn id="19" fill="hold"/>
                                        <p:tgtEl>
                                          <p:spTgt spid="1024"/>
                                        </p:tgtEl>
                                        <p:attrNameLst>
                                          <p:attrName>style.visibility</p:attrName>
                                        </p:attrNameLst>
                                      </p:cBhvr>
                                      <p:to>
                                        <p:strVal val="visible"/>
                                      </p:to>
                                    </p:set>
                                    <p:animEffect transition="in" filter="wipe(left)">
                                      <p:cBhvr>
                                        <p:cTn id="20" dur="500"/>
                                        <p:tgtEl>
                                          <p:spTgt spid="102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iterate>
                                    <p:tmAbs val="0"/>
                                  </p:iterate>
                                  <p:childTnLst>
                                    <p:set>
                                      <p:cBhvr>
                                        <p:cTn id="24" fill="hold"/>
                                        <p:tgtEl>
                                          <p:spTgt spid="989"/>
                                        </p:tgtEl>
                                        <p:attrNameLst>
                                          <p:attrName>style.visibility</p:attrName>
                                        </p:attrNameLst>
                                      </p:cBhvr>
                                      <p:to>
                                        <p:strVal val="visible"/>
                                      </p:to>
                                    </p:set>
                                    <p:animEffect transition="in" filter="wipe(left)">
                                      <p:cBhvr>
                                        <p:cTn id="25" dur="500"/>
                                        <p:tgtEl>
                                          <p:spTgt spid="989"/>
                                        </p:tgtEl>
                                      </p:cBhvr>
                                    </p:animEffect>
                                  </p:childTnLst>
                                </p:cTn>
                              </p:par>
                            </p:childTnLst>
                          </p:cTn>
                        </p:par>
                        <p:par>
                          <p:cTn id="26" fill="hold">
                            <p:stCondLst>
                              <p:cond delay="500"/>
                            </p:stCondLst>
                            <p:childTnLst>
                              <p:par>
                                <p:cTn id="27" presetID="10" presetClass="exit" presetSubtype="0" fill="hold" grpId="1" nodeType="afterEffect">
                                  <p:stCondLst>
                                    <p:cond delay="0"/>
                                  </p:stCondLst>
                                  <p:iterate>
                                    <p:tmAbs val="0"/>
                                  </p:iterate>
                                  <p:childTnLst>
                                    <p:animEffect transition="out" filter="fade">
                                      <p:cBhvr>
                                        <p:cTn id="28" dur="500" fill="hold"/>
                                        <p:tgtEl>
                                          <p:spTgt spid="989"/>
                                        </p:tgtEl>
                                      </p:cBhvr>
                                    </p:animEffect>
                                    <p:set>
                                      <p:cBhvr>
                                        <p:cTn id="29" fill="hold">
                                          <p:stCondLst>
                                            <p:cond delay="499"/>
                                          </p:stCondLst>
                                        </p:cTn>
                                        <p:tgtEl>
                                          <p:spTgt spid="989"/>
                                        </p:tgtEl>
                                        <p:attrNameLst>
                                          <p:attrName>style.visibility</p:attrName>
                                        </p:attrNameLst>
                                      </p:cBhvr>
                                      <p:to>
                                        <p:strVal val="hidden"/>
                                      </p:to>
                                    </p:set>
                                  </p:childTnLst>
                                </p:cTn>
                              </p:par>
                            </p:childTnLst>
                          </p:cTn>
                        </p:par>
                        <p:par>
                          <p:cTn id="30" fill="hold">
                            <p:stCondLst>
                              <p:cond delay="1000"/>
                            </p:stCondLst>
                            <p:childTnLst>
                              <p:par>
                                <p:cTn id="31" presetID="22" presetClass="entr" presetSubtype="8" fill="hold" grpId="0" nodeType="afterEffect">
                                  <p:stCondLst>
                                    <p:cond delay="0"/>
                                  </p:stCondLst>
                                  <p:iterate>
                                    <p:tmAbs val="0"/>
                                  </p:iterate>
                                  <p:childTnLst>
                                    <p:set>
                                      <p:cBhvr>
                                        <p:cTn id="32" fill="hold"/>
                                        <p:tgtEl>
                                          <p:spTgt spid="990"/>
                                        </p:tgtEl>
                                        <p:attrNameLst>
                                          <p:attrName>style.visibility</p:attrName>
                                        </p:attrNameLst>
                                      </p:cBhvr>
                                      <p:to>
                                        <p:strVal val="visible"/>
                                      </p:to>
                                    </p:set>
                                    <p:animEffect transition="in" filter="wipe(left)">
                                      <p:cBhvr>
                                        <p:cTn id="33" dur="500"/>
                                        <p:tgtEl>
                                          <p:spTgt spid="990"/>
                                        </p:tgtEl>
                                      </p:cBhvr>
                                    </p:animEffect>
                                  </p:childTnLst>
                                </p:cTn>
                              </p:par>
                            </p:childTnLst>
                          </p:cTn>
                        </p:par>
                        <p:par>
                          <p:cTn id="34" fill="hold">
                            <p:stCondLst>
                              <p:cond delay="1500"/>
                            </p:stCondLst>
                            <p:childTnLst>
                              <p:par>
                                <p:cTn id="35" presetID="22" presetClass="entr" presetSubtype="8" fill="hold" grpId="0" nodeType="afterEffect">
                                  <p:stCondLst>
                                    <p:cond delay="0"/>
                                  </p:stCondLst>
                                  <p:iterate>
                                    <p:tmAbs val="0"/>
                                  </p:iterate>
                                  <p:childTnLst>
                                    <p:set>
                                      <p:cBhvr>
                                        <p:cTn id="36" fill="hold"/>
                                        <p:tgtEl>
                                          <p:spTgt spid="995"/>
                                        </p:tgtEl>
                                        <p:attrNameLst>
                                          <p:attrName>style.visibility</p:attrName>
                                        </p:attrNameLst>
                                      </p:cBhvr>
                                      <p:to>
                                        <p:strVal val="visible"/>
                                      </p:to>
                                    </p:set>
                                    <p:animEffect transition="in" filter="wipe(left)">
                                      <p:cBhvr>
                                        <p:cTn id="37" dur="2000"/>
                                        <p:tgtEl>
                                          <p:spTgt spid="995"/>
                                        </p:tgtEl>
                                      </p:cBhvr>
                                    </p:animEffect>
                                  </p:childTnLst>
                                </p:cTn>
                              </p:par>
                            </p:childTnLst>
                          </p:cTn>
                        </p:par>
                        <p:par>
                          <p:cTn id="38" fill="hold">
                            <p:stCondLst>
                              <p:cond delay="3500"/>
                            </p:stCondLst>
                            <p:childTnLst>
                              <p:par>
                                <p:cTn id="39" presetID="22" presetClass="entr" presetSubtype="8" fill="hold" grpId="0" nodeType="afterEffect">
                                  <p:stCondLst>
                                    <p:cond delay="0"/>
                                  </p:stCondLst>
                                  <p:iterate>
                                    <p:tmAbs val="0"/>
                                  </p:iterate>
                                  <p:childTnLst>
                                    <p:set>
                                      <p:cBhvr>
                                        <p:cTn id="40" fill="hold"/>
                                        <p:tgtEl>
                                          <p:spTgt spid="1000"/>
                                        </p:tgtEl>
                                        <p:attrNameLst>
                                          <p:attrName>style.visibility</p:attrName>
                                        </p:attrNameLst>
                                      </p:cBhvr>
                                      <p:to>
                                        <p:strVal val="visible"/>
                                      </p:to>
                                    </p:set>
                                    <p:animEffect transition="in" filter="wipe(left)">
                                      <p:cBhvr>
                                        <p:cTn id="41" dur="2000"/>
                                        <p:tgtEl>
                                          <p:spTgt spid="1000"/>
                                        </p:tgtEl>
                                      </p:cBhvr>
                                    </p:animEffect>
                                  </p:childTnLst>
                                </p:cTn>
                              </p:par>
                            </p:childTnLst>
                          </p:cTn>
                        </p:par>
                        <p:par>
                          <p:cTn id="42" fill="hold">
                            <p:stCondLst>
                              <p:cond delay="5500"/>
                            </p:stCondLst>
                            <p:childTnLst>
                              <p:par>
                                <p:cTn id="43" presetID="22" presetClass="entr" presetSubtype="8" fill="hold" grpId="0" nodeType="afterEffect">
                                  <p:stCondLst>
                                    <p:cond delay="0"/>
                                  </p:stCondLst>
                                  <p:iterate>
                                    <p:tmAbs val="0"/>
                                  </p:iterate>
                                  <p:childTnLst>
                                    <p:set>
                                      <p:cBhvr>
                                        <p:cTn id="44" fill="hold"/>
                                        <p:tgtEl>
                                          <p:spTgt spid="1006"/>
                                        </p:tgtEl>
                                        <p:attrNameLst>
                                          <p:attrName>style.visibility</p:attrName>
                                        </p:attrNameLst>
                                      </p:cBhvr>
                                      <p:to>
                                        <p:strVal val="visible"/>
                                      </p:to>
                                    </p:set>
                                    <p:animEffect transition="in" filter="wipe(left)">
                                      <p:cBhvr>
                                        <p:cTn id="45" dur="2000"/>
                                        <p:tgtEl>
                                          <p:spTgt spid="100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grpId="0" nodeType="clickEffect">
                                  <p:stCondLst>
                                    <p:cond delay="0"/>
                                  </p:stCondLst>
                                  <p:iterate>
                                    <p:tmAbs val="0"/>
                                  </p:iterate>
                                  <p:childTnLst>
                                    <p:set>
                                      <p:cBhvr>
                                        <p:cTn id="49" fill="hold"/>
                                        <p:tgtEl>
                                          <p:spTgt spid="1025"/>
                                        </p:tgtEl>
                                        <p:attrNameLst>
                                          <p:attrName>style.visibility</p:attrName>
                                        </p:attrNameLst>
                                      </p:cBhvr>
                                      <p:to>
                                        <p:strVal val="visible"/>
                                      </p:to>
                                    </p:set>
                                    <p:animEffect transition="in" filter="wipe(right)">
                                      <p:cBhvr>
                                        <p:cTn id="50" dur="500"/>
                                        <p:tgtEl>
                                          <p:spTgt spid="1025"/>
                                        </p:tgtEl>
                                      </p:cBhvr>
                                    </p:animEffect>
                                  </p:childTnLst>
                                </p:cTn>
                              </p:par>
                            </p:childTnLst>
                          </p:cTn>
                        </p:par>
                        <p:par>
                          <p:cTn id="51" fill="hold">
                            <p:stCondLst>
                              <p:cond delay="500"/>
                            </p:stCondLst>
                            <p:childTnLst>
                              <p:par>
                                <p:cTn id="52" presetID="22" presetClass="entr" presetSubtype="2" fill="hold" grpId="0" nodeType="afterEffect">
                                  <p:stCondLst>
                                    <p:cond delay="0"/>
                                  </p:stCondLst>
                                  <p:iterate>
                                    <p:tmAbs val="0"/>
                                  </p:iterate>
                                  <p:childTnLst>
                                    <p:set>
                                      <p:cBhvr>
                                        <p:cTn id="53" fill="hold"/>
                                        <p:tgtEl>
                                          <p:spTgt spid="1026"/>
                                        </p:tgtEl>
                                        <p:attrNameLst>
                                          <p:attrName>style.visibility</p:attrName>
                                        </p:attrNameLst>
                                      </p:cBhvr>
                                      <p:to>
                                        <p:strVal val="visible"/>
                                      </p:to>
                                    </p:set>
                                    <p:animEffect transition="in" filter="wipe(right)">
                                      <p:cBhvr>
                                        <p:cTn id="54" dur="500"/>
                                        <p:tgtEl>
                                          <p:spTgt spid="1026"/>
                                        </p:tgtEl>
                                      </p:cBhvr>
                                    </p:animEffect>
                                  </p:childTnLst>
                                </p:cTn>
                              </p:par>
                            </p:childTnLst>
                          </p:cTn>
                        </p:par>
                        <p:par>
                          <p:cTn id="55" fill="hold">
                            <p:stCondLst>
                              <p:cond delay="1000"/>
                            </p:stCondLst>
                            <p:childTnLst>
                              <p:par>
                                <p:cTn id="56" presetID="22" presetClass="entr" presetSubtype="4" fill="hold" grpId="0" nodeType="afterEffect">
                                  <p:stCondLst>
                                    <p:cond delay="0"/>
                                  </p:stCondLst>
                                  <p:iterate>
                                    <p:tmAbs val="0"/>
                                  </p:iterate>
                                  <p:childTnLst>
                                    <p:set>
                                      <p:cBhvr>
                                        <p:cTn id="57" fill="hold"/>
                                        <p:tgtEl>
                                          <p:spTgt spid="1013"/>
                                        </p:tgtEl>
                                        <p:attrNameLst>
                                          <p:attrName>style.visibility</p:attrName>
                                        </p:attrNameLst>
                                      </p:cBhvr>
                                      <p:to>
                                        <p:strVal val="visible"/>
                                      </p:to>
                                    </p:set>
                                    <p:animEffect transition="in" filter="wipe(down)">
                                      <p:cBhvr>
                                        <p:cTn id="58" dur="500"/>
                                        <p:tgtEl>
                                          <p:spTgt spid="10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 grpId="0" animBg="1" advAuto="0"/>
      <p:bldP spid="1024" grpId="0" animBg="1" advAuto="0"/>
      <p:bldP spid="976" grpId="0" animBg="1" advAuto="0"/>
      <p:bldP spid="978" grpId="0" animBg="1" advAuto="0"/>
      <p:bldP spid="989" grpId="0" animBg="1" advAuto="0"/>
      <p:bldP spid="989" grpId="1" animBg="1" advAuto="0"/>
      <p:bldP spid="990" grpId="0" animBg="1" advAuto="0"/>
      <p:bldP spid="995" grpId="0" animBg="1" advAuto="0"/>
      <p:bldP spid="1000" grpId="0" animBg="1" advAuto="0"/>
      <p:bldP spid="1006" grpId="0" animBg="1" advAuto="0"/>
      <p:bldP spid="1025" grpId="0" animBg="1" advAuto="0"/>
      <p:bldP spid="1026" grpId="0" animBg="1" advAuto="0"/>
      <p:bldP spid="1013"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8" name="Shape 1028"/>
          <p:cNvSpPr/>
          <p:nvPr/>
        </p:nvSpPr>
        <p:spPr>
          <a:xfrm>
            <a:off x="2064368" y="6974"/>
            <a:ext cx="7085117"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1029" name="Shape 1029"/>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35</a:t>
            </a:fld>
            <a:endParaRPr sz="800">
              <a:solidFill>
                <a:srgbClr val="808080"/>
              </a:solidFill>
              <a:uFill>
                <a:solidFill>
                  <a:srgbClr val="808080"/>
                </a:solidFill>
              </a:uFill>
            </a:endParaRPr>
          </a:p>
        </p:txBody>
      </p:sp>
      <p:pic>
        <p:nvPicPr>
          <p:cNvPr id="1030" name="pasted-image.png"/>
          <p:cNvPicPr/>
          <p:nvPr/>
        </p:nvPicPr>
        <p:blipFill>
          <a:blip r:embed="rId2">
            <a:extLst/>
          </a:blip>
          <a:stretch>
            <a:fillRect/>
          </a:stretch>
        </p:blipFill>
        <p:spPr>
          <a:xfrm>
            <a:off x="174016" y="1282550"/>
            <a:ext cx="1553845" cy="2071793"/>
          </a:xfrm>
          <a:prstGeom prst="rect">
            <a:avLst/>
          </a:prstGeom>
          <a:ln w="12700">
            <a:miter lim="400000"/>
          </a:ln>
        </p:spPr>
      </p:pic>
      <p:sp>
        <p:nvSpPr>
          <p:cNvPr id="1031" name="Shape 1031"/>
          <p:cNvSpPr/>
          <p:nvPr/>
        </p:nvSpPr>
        <p:spPr>
          <a:xfrm>
            <a:off x="244422" y="3152230"/>
            <a:ext cx="1673992" cy="6275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a:solidFill>
                  <a:srgbClr val="000000"/>
                </a:solidFill>
                <a:uFillTx/>
              </a:defRPr>
            </a:lvl1pPr>
          </a:lstStyle>
          <a:p>
            <a:pPr lvl="0"/>
            <a:r>
              <a:t>Operator Concerns</a:t>
            </a:r>
          </a:p>
        </p:txBody>
      </p:sp>
      <p:grpSp>
        <p:nvGrpSpPr>
          <p:cNvPr id="1034" name="Group 1034"/>
          <p:cNvGrpSpPr/>
          <p:nvPr/>
        </p:nvGrpSpPr>
        <p:grpSpPr>
          <a:xfrm>
            <a:off x="7353540" y="2380969"/>
            <a:ext cx="1454663" cy="1914039"/>
            <a:chOff x="0" y="0"/>
            <a:chExt cx="1454662" cy="1914038"/>
          </a:xfrm>
        </p:grpSpPr>
        <p:pic>
          <p:nvPicPr>
            <p:cNvPr id="1032"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033" name="Shape 1033"/>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037" name="Group 1037"/>
          <p:cNvGrpSpPr/>
          <p:nvPr/>
        </p:nvGrpSpPr>
        <p:grpSpPr>
          <a:xfrm>
            <a:off x="5308936" y="2652585"/>
            <a:ext cx="1877993" cy="1626811"/>
            <a:chOff x="0" y="0"/>
            <a:chExt cx="1877991" cy="1626809"/>
          </a:xfrm>
        </p:grpSpPr>
        <p:sp>
          <p:nvSpPr>
            <p:cNvPr id="1035" name="Shape 1035"/>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036"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040" name="Group 1040"/>
          <p:cNvGrpSpPr/>
          <p:nvPr/>
        </p:nvGrpSpPr>
        <p:grpSpPr>
          <a:xfrm>
            <a:off x="3355680" y="497631"/>
            <a:ext cx="1529667" cy="1258473"/>
            <a:chOff x="0" y="0"/>
            <a:chExt cx="1529665" cy="1258471"/>
          </a:xfrm>
        </p:grpSpPr>
        <p:sp>
          <p:nvSpPr>
            <p:cNvPr id="1038" name="Shape 1038"/>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039"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043" name="Group 1043"/>
          <p:cNvGrpSpPr/>
          <p:nvPr/>
        </p:nvGrpSpPr>
        <p:grpSpPr>
          <a:xfrm>
            <a:off x="3291027" y="2433975"/>
            <a:ext cx="1658973" cy="1808026"/>
            <a:chOff x="0" y="0"/>
            <a:chExt cx="1658971" cy="1808025"/>
          </a:xfrm>
        </p:grpSpPr>
        <p:sp>
          <p:nvSpPr>
            <p:cNvPr id="1041" name="Shape 1041"/>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042"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046" name="Group 1046"/>
          <p:cNvGrpSpPr/>
          <p:nvPr/>
        </p:nvGrpSpPr>
        <p:grpSpPr>
          <a:xfrm>
            <a:off x="5126013" y="308508"/>
            <a:ext cx="1735839" cy="1848385"/>
            <a:chOff x="0" y="0"/>
            <a:chExt cx="1735837" cy="1848384"/>
          </a:xfrm>
        </p:grpSpPr>
        <p:sp>
          <p:nvSpPr>
            <p:cNvPr id="1044" name="Shape 1044"/>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045"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049" name="Group 1049"/>
          <p:cNvGrpSpPr/>
          <p:nvPr/>
        </p:nvGrpSpPr>
        <p:grpSpPr>
          <a:xfrm>
            <a:off x="7236216" y="206908"/>
            <a:ext cx="1553845" cy="1839919"/>
            <a:chOff x="0" y="0"/>
            <a:chExt cx="1553844" cy="1839917"/>
          </a:xfrm>
        </p:grpSpPr>
        <p:pic>
          <p:nvPicPr>
            <p:cNvPr id="1047"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048" name="Shape 1048"/>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050"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051" name="pasted-image.png"/>
          <p:cNvPicPr/>
          <p:nvPr/>
        </p:nvPicPr>
        <p:blipFill>
          <a:blip r:embed="rId9">
            <a:extLst/>
          </a:blip>
          <a:stretch>
            <a:fillRect/>
          </a:stretch>
        </p:blipFill>
        <p:spPr>
          <a:xfrm>
            <a:off x="6419320" y="2276210"/>
            <a:ext cx="385764" cy="385764"/>
          </a:xfrm>
          <a:prstGeom prst="rect">
            <a:avLst/>
          </a:prstGeom>
          <a:ln w="12700">
            <a:miter lim="400000"/>
          </a:ln>
        </p:spPr>
      </p:pic>
    </p:spTree>
    <p:extLst>
      <p:ext uri="{BB962C8B-B14F-4D97-AF65-F5344CB8AC3E}">
        <p14:creationId xmlns:p14="http://schemas.microsoft.com/office/powerpoint/2010/main" val="170668336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050"/>
                                        </p:tgtEl>
                                        <p:attrNameLst>
                                          <p:attrName>style.visibility</p:attrName>
                                        </p:attrNameLst>
                                      </p:cBhvr>
                                      <p:to>
                                        <p:strVal val="visible"/>
                                      </p:to>
                                    </p:set>
                                    <p:anim calcmode="lin" valueType="num">
                                      <p:cBhvr>
                                        <p:cTn id="7" dur="750" fill="hold"/>
                                        <p:tgtEl>
                                          <p:spTgt spid="1050"/>
                                        </p:tgtEl>
                                        <p:attrNameLst>
                                          <p:attrName>ppt_w</p:attrName>
                                        </p:attrNameLst>
                                      </p:cBhvr>
                                      <p:tavLst>
                                        <p:tav tm="0">
                                          <p:val>
                                            <p:fltVal val="0"/>
                                          </p:val>
                                        </p:tav>
                                        <p:tav tm="100000">
                                          <p:val>
                                            <p:strVal val="#ppt_w"/>
                                          </p:val>
                                        </p:tav>
                                      </p:tavLst>
                                    </p:anim>
                                    <p:anim calcmode="lin" valueType="num">
                                      <p:cBhvr>
                                        <p:cTn id="8" dur="750" fill="hold"/>
                                        <p:tgtEl>
                                          <p:spTgt spid="1050"/>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iterate>
                                    <p:tmAbs val="0"/>
                                  </p:iterate>
                                  <p:childTnLst>
                                    <p:set>
                                      <p:cBhvr>
                                        <p:cTn id="12" fill="hold"/>
                                        <p:tgtEl>
                                          <p:spTgt spid="1051"/>
                                        </p:tgtEl>
                                        <p:attrNameLst>
                                          <p:attrName>style.visibility</p:attrName>
                                        </p:attrNameLst>
                                      </p:cBhvr>
                                      <p:to>
                                        <p:strVal val="visible"/>
                                      </p:to>
                                    </p:set>
                                    <p:anim calcmode="lin" valueType="num">
                                      <p:cBhvr>
                                        <p:cTn id="13" dur="750" fill="hold"/>
                                        <p:tgtEl>
                                          <p:spTgt spid="1051"/>
                                        </p:tgtEl>
                                        <p:attrNameLst>
                                          <p:attrName>ppt_w</p:attrName>
                                        </p:attrNameLst>
                                      </p:cBhvr>
                                      <p:tavLst>
                                        <p:tav tm="0">
                                          <p:val>
                                            <p:fltVal val="0"/>
                                          </p:val>
                                        </p:tav>
                                        <p:tav tm="100000">
                                          <p:val>
                                            <p:strVal val="#ppt_w"/>
                                          </p:val>
                                        </p:tav>
                                      </p:tavLst>
                                    </p:anim>
                                    <p:anim calcmode="lin" valueType="num">
                                      <p:cBhvr>
                                        <p:cTn id="14" dur="750" fill="hold"/>
                                        <p:tgtEl>
                                          <p:spTgt spid="10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 grpId="0" animBg="1" advAuto="0"/>
      <p:bldP spid="1051"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53" name="Shape 1053"/>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36</a:t>
            </a:fld>
            <a:endParaRPr sz="800">
              <a:solidFill>
                <a:srgbClr val="808080"/>
              </a:solidFill>
              <a:uFill>
                <a:solidFill>
                  <a:srgbClr val="808080"/>
                </a:solidFill>
              </a:uFill>
            </a:endParaRPr>
          </a:p>
        </p:txBody>
      </p:sp>
      <p:pic>
        <p:nvPicPr>
          <p:cNvPr id="1054" name="pasted-image.png"/>
          <p:cNvPicPr/>
          <p:nvPr/>
        </p:nvPicPr>
        <p:blipFill>
          <a:blip r:embed="rId2">
            <a:extLst/>
          </a:blip>
          <a:stretch>
            <a:fillRect/>
          </a:stretch>
        </p:blipFill>
        <p:spPr>
          <a:xfrm>
            <a:off x="4930434" y="987778"/>
            <a:ext cx="3898933" cy="2924199"/>
          </a:xfrm>
          <a:prstGeom prst="rect">
            <a:avLst/>
          </a:prstGeom>
          <a:ln w="12700">
            <a:miter lim="400000"/>
          </a:ln>
        </p:spPr>
      </p:pic>
      <p:sp>
        <p:nvSpPr>
          <p:cNvPr id="1055" name="Shape 1055"/>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700">
                <a:solidFill>
                  <a:srgbClr val="29756E"/>
                </a:solidFill>
                <a:uFill>
                  <a:solidFill>
                    <a:srgbClr val="2C95DD"/>
                  </a:solidFill>
                </a:uFill>
              </a:rPr>
              <a:t>Orgs, Spaces, Users and Quotas</a:t>
            </a:r>
          </a:p>
        </p:txBody>
      </p:sp>
      <p:pic>
        <p:nvPicPr>
          <p:cNvPr id="1056" name="pasted-image.pdf"/>
          <p:cNvPicPr/>
          <p:nvPr/>
        </p:nvPicPr>
        <p:blipFill>
          <a:blip r:embed="rId3">
            <a:extLst/>
          </a:blip>
          <a:stretch>
            <a:fillRect/>
          </a:stretch>
        </p:blipFill>
        <p:spPr>
          <a:xfrm>
            <a:off x="695633" y="1200015"/>
            <a:ext cx="3898933" cy="2876591"/>
          </a:xfrm>
          <a:prstGeom prst="rect">
            <a:avLst/>
          </a:prstGeom>
          <a:ln w="12700">
            <a:miter lim="400000"/>
          </a:ln>
        </p:spPr>
      </p:pic>
    </p:spTree>
    <p:extLst>
      <p:ext uri="{BB962C8B-B14F-4D97-AF65-F5344CB8AC3E}">
        <p14:creationId xmlns:p14="http://schemas.microsoft.com/office/powerpoint/2010/main" val="397378572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58" name="Shape 105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37</a:t>
            </a:fld>
            <a:endParaRPr sz="800">
              <a:solidFill>
                <a:srgbClr val="808080"/>
              </a:solidFill>
              <a:uFill>
                <a:solidFill>
                  <a:srgbClr val="808080"/>
                </a:solidFill>
              </a:uFill>
            </a:endParaRPr>
          </a:p>
        </p:txBody>
      </p:sp>
      <p:sp>
        <p:nvSpPr>
          <p:cNvPr id="1060" name="Shape 1060"/>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Organizations</a:t>
            </a:r>
          </a:p>
        </p:txBody>
      </p:sp>
      <p:sp>
        <p:nvSpPr>
          <p:cNvPr id="1061" name="Shape 1061"/>
          <p:cNvSpPr/>
          <p:nvPr/>
        </p:nvSpPr>
        <p:spPr>
          <a:xfrm>
            <a:off x="195505" y="1539169"/>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Logical division within a Pivotal CF install / Foundation.</a:t>
            </a:r>
          </a:p>
        </p:txBody>
      </p:sp>
      <p:sp>
        <p:nvSpPr>
          <p:cNvPr id="1062" name="Shape 1062"/>
          <p:cNvSpPr/>
          <p:nvPr/>
        </p:nvSpPr>
        <p:spPr>
          <a:xfrm>
            <a:off x="195505" y="2375781"/>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Each organization has its own users and assigned quota</a:t>
            </a:r>
          </a:p>
        </p:txBody>
      </p:sp>
      <p:sp>
        <p:nvSpPr>
          <p:cNvPr id="1063" name="Shape 1063"/>
          <p:cNvSpPr/>
          <p:nvPr/>
        </p:nvSpPr>
        <p:spPr>
          <a:xfrm>
            <a:off x="195505" y="3212393"/>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User permissions / roles are specified per space within an organization</a:t>
            </a:r>
          </a:p>
        </p:txBody>
      </p:sp>
      <p:sp>
        <p:nvSpPr>
          <p:cNvPr id="1064" name="Shape 1064"/>
          <p:cNvSpPr/>
          <p:nvPr/>
        </p:nvSpPr>
        <p:spPr>
          <a:xfrm>
            <a:off x="195505" y="405822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Sub-divided into Spaces</a:t>
            </a:r>
          </a:p>
        </p:txBody>
      </p:sp>
      <p:pic>
        <p:nvPicPr>
          <p:cNvPr id="1065" name="pasted-image.pdf"/>
          <p:cNvPicPr/>
          <p:nvPr/>
        </p:nvPicPr>
        <p:blipFill>
          <a:blip r:embed="rId2">
            <a:extLst/>
          </a:blip>
          <a:stretch>
            <a:fillRect/>
          </a:stretch>
        </p:blipFill>
        <p:spPr>
          <a:xfrm>
            <a:off x="4096690" y="981138"/>
            <a:ext cx="4825060" cy="3559879"/>
          </a:xfrm>
          <a:prstGeom prst="rect">
            <a:avLst/>
          </a:prstGeom>
          <a:ln w="12700">
            <a:miter lim="400000"/>
          </a:ln>
        </p:spPr>
      </p:pic>
    </p:spTree>
    <p:extLst>
      <p:ext uri="{BB962C8B-B14F-4D97-AF65-F5344CB8AC3E}">
        <p14:creationId xmlns:p14="http://schemas.microsoft.com/office/powerpoint/2010/main" val="1349452358"/>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1" grpId="0" animBg="1" advAuto="0"/>
      <p:bldP spid="1062" grpId="0" animBg="1" advAuto="0"/>
      <p:bldP spid="1063" grpId="0" animBg="1" advAuto="0"/>
      <p:bldP spid="1064" grpId="0" animBg="1" advAuto="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7" name="Shape 1067"/>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38</a:t>
            </a:fld>
            <a:endParaRPr sz="800">
              <a:solidFill>
                <a:srgbClr val="808080"/>
              </a:solidFill>
              <a:uFill>
                <a:solidFill>
                  <a:srgbClr val="808080"/>
                </a:solidFill>
              </a:uFill>
            </a:endParaRPr>
          </a:p>
        </p:txBody>
      </p:sp>
      <p:sp>
        <p:nvSpPr>
          <p:cNvPr id="1069" name="Shape 1069"/>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Quotas and Plans</a:t>
            </a:r>
          </a:p>
        </p:txBody>
      </p:sp>
      <p:sp>
        <p:nvSpPr>
          <p:cNvPr id="1070" name="Shape 1070"/>
          <p:cNvSpPr/>
          <p:nvPr/>
        </p:nvSpPr>
        <p:spPr>
          <a:xfrm>
            <a:off x="195505" y="1378480"/>
            <a:ext cx="3492648" cy="7848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defRPr>
                <a:solidFill>
                  <a:srgbClr val="000000"/>
                </a:solidFill>
                <a:uFillTx/>
              </a:defRPr>
            </a:pPr>
            <a:r>
              <a:rPr sz="1700">
                <a:solidFill>
                  <a:srgbClr val="FFFFFF"/>
                </a:solidFill>
              </a:rPr>
              <a:t>Different quota limits (e.g. “small”, “</a:t>
            </a:r>
            <a:r>
              <a:rPr sz="1600">
                <a:solidFill>
                  <a:srgbClr val="FFFFFF"/>
                </a:solidFill>
              </a:rPr>
              <a:t>enterprise</a:t>
            </a:r>
            <a:r>
              <a:rPr sz="1700">
                <a:solidFill>
                  <a:srgbClr val="FFFFFF"/>
                </a:solidFill>
              </a:rPr>
              <a:t>”, “default”, “runaway”) can be assigned per Organization </a:t>
            </a:r>
          </a:p>
        </p:txBody>
      </p:sp>
      <p:sp>
        <p:nvSpPr>
          <p:cNvPr id="1071" name="Shape 1071"/>
          <p:cNvSpPr/>
          <p:nvPr/>
        </p:nvSpPr>
        <p:spPr>
          <a:xfrm>
            <a:off x="220905" y="2556789"/>
            <a:ext cx="2854803" cy="12277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a:solidFill>
                  <a:srgbClr val="000000"/>
                </a:solidFill>
                <a:uFillTx/>
              </a:defRPr>
            </a:pPr>
            <a:r>
              <a:rPr sz="1600">
                <a:solidFill>
                  <a:srgbClr val="FFFFFF"/>
                </a:solidFill>
                <a:uFill>
                  <a:solidFill>
                    <a:srgbClr val="4D4D4D"/>
                  </a:solidFill>
                </a:uFill>
              </a:rPr>
              <a:t>Quota defines</a:t>
            </a:r>
          </a:p>
          <a:p>
            <a:pPr lvl="0">
              <a:defRPr>
                <a:solidFill>
                  <a:srgbClr val="000000"/>
                </a:solidFill>
                <a:uFillTx/>
              </a:defRPr>
            </a:pPr>
            <a:endParaRPr sz="1600">
              <a:solidFill>
                <a:srgbClr val="FFFFFF"/>
              </a:solidFill>
              <a:uFill>
                <a:solidFill>
                  <a:srgbClr val="4D4D4D"/>
                </a:solidFill>
              </a:uFill>
            </a:endParaRPr>
          </a:p>
          <a:p>
            <a:pPr marL="160421" lvl="0" indent="-160421">
              <a:buSzPct val="100000"/>
              <a:buChar char="•"/>
              <a:defRPr>
                <a:solidFill>
                  <a:srgbClr val="000000"/>
                </a:solidFill>
                <a:uFillTx/>
              </a:defRPr>
            </a:pPr>
            <a:r>
              <a:rPr sz="1600">
                <a:solidFill>
                  <a:srgbClr val="FFFFFF"/>
                </a:solidFill>
                <a:uFill>
                  <a:solidFill>
                    <a:srgbClr val="4D4D4D"/>
                  </a:solidFill>
                </a:uFill>
              </a:rPr>
              <a:t>Total Memory</a:t>
            </a:r>
          </a:p>
          <a:p>
            <a:pPr marL="160421" lvl="0" indent="-160421">
              <a:buSzPct val="100000"/>
              <a:buChar char="•"/>
              <a:defRPr>
                <a:solidFill>
                  <a:srgbClr val="000000"/>
                </a:solidFill>
                <a:uFillTx/>
              </a:defRPr>
            </a:pPr>
            <a:r>
              <a:rPr sz="1600">
                <a:solidFill>
                  <a:srgbClr val="FFFFFF"/>
                </a:solidFill>
                <a:uFill>
                  <a:solidFill>
                    <a:srgbClr val="4D4D4D"/>
                  </a:solidFill>
                </a:uFill>
              </a:rPr>
              <a:t>Total # of Services</a:t>
            </a:r>
          </a:p>
          <a:p>
            <a:pPr marL="160421" lvl="0" indent="-160421">
              <a:buSzPct val="100000"/>
              <a:buChar char="•"/>
              <a:defRPr>
                <a:solidFill>
                  <a:srgbClr val="000000"/>
                </a:solidFill>
                <a:uFillTx/>
              </a:defRPr>
            </a:pPr>
            <a:r>
              <a:rPr sz="1600">
                <a:solidFill>
                  <a:srgbClr val="FFFFFF"/>
                </a:solidFill>
                <a:uFill>
                  <a:solidFill>
                    <a:srgbClr val="4D4D4D"/>
                  </a:solidFill>
                </a:uFill>
              </a:rPr>
              <a:t>Total # of Routes</a:t>
            </a:r>
          </a:p>
        </p:txBody>
      </p:sp>
      <p:pic>
        <p:nvPicPr>
          <p:cNvPr id="1072" name="pasted-image.png"/>
          <p:cNvPicPr/>
          <p:nvPr/>
        </p:nvPicPr>
        <p:blipFill>
          <a:blip r:embed="rId2">
            <a:extLst/>
          </a:blip>
          <a:stretch>
            <a:fillRect/>
          </a:stretch>
        </p:blipFill>
        <p:spPr>
          <a:xfrm>
            <a:off x="4404180" y="1525545"/>
            <a:ext cx="3732287" cy="2799216"/>
          </a:xfrm>
          <a:prstGeom prst="rect">
            <a:avLst/>
          </a:prstGeom>
          <a:ln w="12700">
            <a:miter lim="400000"/>
          </a:ln>
        </p:spPr>
      </p:pic>
    </p:spTree>
    <p:extLst>
      <p:ext uri="{BB962C8B-B14F-4D97-AF65-F5344CB8AC3E}">
        <p14:creationId xmlns:p14="http://schemas.microsoft.com/office/powerpoint/2010/main" val="385973439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0" grpId="0" animBg="1" advAuto="0"/>
      <p:bldP spid="1071"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74" name="Shape 107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39</a:t>
            </a:fld>
            <a:endParaRPr sz="800">
              <a:solidFill>
                <a:srgbClr val="808080"/>
              </a:solidFill>
              <a:uFill>
                <a:solidFill>
                  <a:srgbClr val="808080"/>
                </a:solidFill>
              </a:uFill>
            </a:endParaRPr>
          </a:p>
        </p:txBody>
      </p:sp>
      <p:sp>
        <p:nvSpPr>
          <p:cNvPr id="1076" name="Shape 1076"/>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Spaces</a:t>
            </a:r>
          </a:p>
        </p:txBody>
      </p:sp>
      <p:sp>
        <p:nvSpPr>
          <p:cNvPr id="1077" name="Shape 1077"/>
          <p:cNvSpPr/>
          <p:nvPr/>
        </p:nvSpPr>
        <p:spPr>
          <a:xfrm>
            <a:off x="195505" y="1378480"/>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Logical sub-division within an organization</a:t>
            </a:r>
          </a:p>
        </p:txBody>
      </p:sp>
      <p:sp>
        <p:nvSpPr>
          <p:cNvPr id="1078" name="Shape 1078"/>
          <p:cNvSpPr/>
          <p:nvPr/>
        </p:nvSpPr>
        <p:spPr>
          <a:xfrm>
            <a:off x="195505" y="3098859"/>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Services and Applications are created / specified per Space</a:t>
            </a:r>
          </a:p>
        </p:txBody>
      </p:sp>
      <p:sp>
        <p:nvSpPr>
          <p:cNvPr id="1079" name="Shape 1079"/>
          <p:cNvSpPr/>
          <p:nvPr/>
        </p:nvSpPr>
        <p:spPr>
          <a:xfrm>
            <a:off x="195505" y="2173753"/>
            <a:ext cx="3492648" cy="7386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Users authorized at an organization level can have different roles per space</a:t>
            </a:r>
          </a:p>
        </p:txBody>
      </p:sp>
      <p:pic>
        <p:nvPicPr>
          <p:cNvPr id="1080" name="pasted-image.pdf"/>
          <p:cNvPicPr/>
          <p:nvPr/>
        </p:nvPicPr>
        <p:blipFill>
          <a:blip r:embed="rId2">
            <a:extLst/>
          </a:blip>
          <a:stretch>
            <a:fillRect/>
          </a:stretch>
        </p:blipFill>
        <p:spPr>
          <a:xfrm>
            <a:off x="4809692" y="1326663"/>
            <a:ext cx="2408142" cy="2868829"/>
          </a:xfrm>
          <a:prstGeom prst="rect">
            <a:avLst/>
          </a:prstGeom>
          <a:ln w="12700">
            <a:miter lim="400000"/>
          </a:ln>
        </p:spPr>
      </p:pic>
      <p:sp>
        <p:nvSpPr>
          <p:cNvPr id="1081" name="Shape 1081"/>
          <p:cNvSpPr/>
          <p:nvPr/>
        </p:nvSpPr>
        <p:spPr>
          <a:xfrm>
            <a:off x="195505" y="3896964"/>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Same Service can have different meanings per space</a:t>
            </a:r>
          </a:p>
        </p:txBody>
      </p:sp>
    </p:spTree>
    <p:extLst>
      <p:ext uri="{BB962C8B-B14F-4D97-AF65-F5344CB8AC3E}">
        <p14:creationId xmlns:p14="http://schemas.microsoft.com/office/powerpoint/2010/main" val="401796543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7" grpId="0" animBg="1" advAuto="0"/>
      <p:bldP spid="1078" grpId="0" animBg="1" advAuto="0"/>
      <p:bldP spid="1079" grpId="0" animBg="1" advAuto="0"/>
      <p:bldP spid="1081"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383644" y="291569"/>
            <a:ext cx="8410574" cy="460373"/>
          </a:xfrm>
          <a:prstGeom prst="rect">
            <a:avLst/>
          </a:prstGeom>
          <a:noFill/>
          <a:ln>
            <a:noFill/>
          </a:ln>
        </p:spPr>
        <p:txBody>
          <a:bodyPr lIns="0" tIns="0" rIns="0" bIns="0" anchor="t" anchorCtr="0">
            <a:normAutofit/>
          </a:bodyPr>
          <a:lstStyle/>
          <a:p>
            <a:pPr marL="0" marR="0" lvl="0" indent="0" algn="l" rtl="0">
              <a:lnSpc>
                <a:spcPct val="90000"/>
              </a:lnSpc>
              <a:spcBef>
                <a:spcPts val="0"/>
              </a:spcBef>
              <a:spcAft>
                <a:spcPts val="0"/>
              </a:spcAft>
              <a:buClr>
                <a:srgbClr val="00685D"/>
              </a:buClr>
              <a:buSzPct val="25000"/>
              <a:buFont typeface="Arial"/>
              <a:buNone/>
            </a:pPr>
            <a:r>
              <a:rPr lang="en-US" sz="2800" dirty="0">
                <a:solidFill>
                  <a:srgbClr val="2C95DD"/>
                </a:solidFill>
              </a:rPr>
              <a:t>Pivotal CF Architecture</a:t>
            </a:r>
          </a:p>
        </p:txBody>
      </p:sp>
      <p:pic>
        <p:nvPicPr>
          <p:cNvPr id="173" name="Shape 173"/>
          <p:cNvPicPr preferRelativeResize="0"/>
          <p:nvPr/>
        </p:nvPicPr>
        <p:blipFill rotWithShape="1">
          <a:blip r:embed="rId3">
            <a:alphaModFix/>
          </a:blip>
          <a:srcRect b="-4013"/>
          <a:stretch/>
        </p:blipFill>
        <p:spPr>
          <a:xfrm>
            <a:off x="2883341" y="3937619"/>
            <a:ext cx="1122933" cy="584303"/>
          </a:xfrm>
          <a:prstGeom prst="rect">
            <a:avLst/>
          </a:prstGeom>
          <a:noFill/>
          <a:ln>
            <a:noFill/>
          </a:ln>
        </p:spPr>
      </p:pic>
      <p:pic>
        <p:nvPicPr>
          <p:cNvPr id="174" name="Shape 174"/>
          <p:cNvPicPr preferRelativeResize="0"/>
          <p:nvPr/>
        </p:nvPicPr>
        <p:blipFill rotWithShape="1">
          <a:blip r:embed="rId3">
            <a:alphaModFix/>
          </a:blip>
          <a:srcRect b="-4013"/>
          <a:stretch/>
        </p:blipFill>
        <p:spPr>
          <a:xfrm>
            <a:off x="4030026" y="3911019"/>
            <a:ext cx="1122933" cy="584303"/>
          </a:xfrm>
          <a:prstGeom prst="rect">
            <a:avLst/>
          </a:prstGeom>
          <a:noFill/>
          <a:ln>
            <a:noFill/>
          </a:ln>
        </p:spPr>
      </p:pic>
      <p:pic>
        <p:nvPicPr>
          <p:cNvPr id="175" name="Shape 175"/>
          <p:cNvPicPr preferRelativeResize="0"/>
          <p:nvPr/>
        </p:nvPicPr>
        <p:blipFill rotWithShape="1">
          <a:blip r:embed="rId3">
            <a:alphaModFix/>
          </a:blip>
          <a:srcRect b="-4013"/>
          <a:stretch/>
        </p:blipFill>
        <p:spPr>
          <a:xfrm>
            <a:off x="5176710" y="3911019"/>
            <a:ext cx="1122933" cy="584303"/>
          </a:xfrm>
          <a:prstGeom prst="rect">
            <a:avLst/>
          </a:prstGeom>
          <a:noFill/>
          <a:ln>
            <a:noFill/>
          </a:ln>
        </p:spPr>
      </p:pic>
      <p:pic>
        <p:nvPicPr>
          <p:cNvPr id="176" name="Shape 176"/>
          <p:cNvPicPr preferRelativeResize="0"/>
          <p:nvPr/>
        </p:nvPicPr>
        <p:blipFill rotWithShape="1">
          <a:blip r:embed="rId4">
            <a:alphaModFix/>
          </a:blip>
          <a:srcRect/>
          <a:stretch/>
        </p:blipFill>
        <p:spPr>
          <a:xfrm>
            <a:off x="3091473" y="4127230"/>
            <a:ext cx="720128" cy="181832"/>
          </a:xfrm>
          <a:prstGeom prst="rect">
            <a:avLst/>
          </a:prstGeom>
          <a:noFill/>
          <a:ln>
            <a:noFill/>
          </a:ln>
        </p:spPr>
      </p:pic>
      <p:pic>
        <p:nvPicPr>
          <p:cNvPr id="177" name="Shape 177"/>
          <p:cNvPicPr preferRelativeResize="0"/>
          <p:nvPr/>
        </p:nvPicPr>
        <p:blipFill rotWithShape="1">
          <a:blip r:embed="rId5">
            <a:alphaModFix/>
          </a:blip>
          <a:srcRect/>
          <a:stretch/>
        </p:blipFill>
        <p:spPr>
          <a:xfrm>
            <a:off x="5372632" y="4060032"/>
            <a:ext cx="602611" cy="243554"/>
          </a:xfrm>
          <a:prstGeom prst="rect">
            <a:avLst/>
          </a:prstGeom>
          <a:noFill/>
          <a:ln>
            <a:noFill/>
          </a:ln>
        </p:spPr>
      </p:pic>
      <p:pic>
        <p:nvPicPr>
          <p:cNvPr id="178" name="Shape 178"/>
          <p:cNvPicPr preferRelativeResize="0"/>
          <p:nvPr/>
        </p:nvPicPr>
        <p:blipFill rotWithShape="1">
          <a:blip r:embed="rId6">
            <a:alphaModFix/>
          </a:blip>
          <a:srcRect l="4286"/>
          <a:stretch/>
        </p:blipFill>
        <p:spPr>
          <a:xfrm>
            <a:off x="4222071" y="4069326"/>
            <a:ext cx="662190" cy="219401"/>
          </a:xfrm>
          <a:prstGeom prst="rect">
            <a:avLst/>
          </a:prstGeom>
          <a:noFill/>
          <a:ln>
            <a:noFill/>
          </a:ln>
        </p:spPr>
      </p:pic>
      <p:grpSp>
        <p:nvGrpSpPr>
          <p:cNvPr id="179" name="Shape 179"/>
          <p:cNvGrpSpPr/>
          <p:nvPr/>
        </p:nvGrpSpPr>
        <p:grpSpPr>
          <a:xfrm>
            <a:off x="956728" y="1176869"/>
            <a:ext cx="1744133" cy="897464"/>
            <a:chOff x="1092200" y="1176869"/>
            <a:chExt cx="1744133" cy="897464"/>
          </a:xfrm>
        </p:grpSpPr>
        <p:sp>
          <p:nvSpPr>
            <p:cNvPr id="180" name="Shape 180"/>
            <p:cNvSpPr/>
            <p:nvPr/>
          </p:nvSpPr>
          <p:spPr>
            <a:xfrm>
              <a:off x="1092200" y="1176869"/>
              <a:ext cx="1744133" cy="897464"/>
            </a:xfrm>
            <a:prstGeom prst="rect">
              <a:avLst/>
            </a:prstGeom>
            <a:solidFill>
              <a:schemeClr val="lt1"/>
            </a:solidFill>
            <a:ln w="9525" cap="flat">
              <a:solidFill>
                <a:schemeClr val="dk1"/>
              </a:solidFill>
              <a:prstDash val="solid"/>
              <a:round/>
              <a:headEnd type="none" w="med" len="med"/>
              <a:tailEnd type="none" w="med" len="med"/>
            </a:ln>
          </p:spPr>
          <p:txBody>
            <a:bodyPr lIns="91425" tIns="45700" rIns="91425" bIns="45700" anchor="ctr" anchorCtr="0">
              <a:norm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dk1"/>
                </a:solidFill>
                <a:latin typeface="Arial"/>
                <a:ea typeface="Arial"/>
                <a:cs typeface="Arial"/>
                <a:sym typeface="Arial"/>
                <a:rtl val="0"/>
              </a:endParaRPr>
            </a:p>
          </p:txBody>
        </p:sp>
        <p:grpSp>
          <p:nvGrpSpPr>
            <p:cNvPr id="181" name="Shape 181"/>
            <p:cNvGrpSpPr/>
            <p:nvPr/>
          </p:nvGrpSpPr>
          <p:grpSpPr>
            <a:xfrm>
              <a:off x="1163919" y="1239446"/>
              <a:ext cx="1621611" cy="568476"/>
              <a:chOff x="5481921" y="2721113"/>
              <a:chExt cx="1621611" cy="568476"/>
            </a:xfrm>
          </p:grpSpPr>
          <p:sp>
            <p:nvSpPr>
              <p:cNvPr id="182" name="Shape 182"/>
              <p:cNvSpPr/>
              <p:nvPr/>
            </p:nvSpPr>
            <p:spPr>
              <a:xfrm>
                <a:off x="5481921" y="2721113"/>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UI</a:t>
                </a:r>
              </a:p>
            </p:txBody>
          </p:sp>
          <p:sp>
            <p:nvSpPr>
              <p:cNvPr id="183" name="Shape 183"/>
              <p:cNvSpPr/>
              <p:nvPr/>
            </p:nvSpPr>
            <p:spPr>
              <a:xfrm>
                <a:off x="5490387" y="3017446"/>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Director</a:t>
                </a:r>
              </a:p>
            </p:txBody>
          </p:sp>
          <p:sp>
            <p:nvSpPr>
              <p:cNvPr id="184" name="Shape 184"/>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85" name="Shape 185"/>
            <p:cNvSpPr txBox="1"/>
            <p:nvPr/>
          </p:nvSpPr>
          <p:spPr>
            <a:xfrm>
              <a:off x="1169700" y="1761066"/>
              <a:ext cx="1587544"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a:solidFill>
                    <a:schemeClr val="dk1"/>
                  </a:solidFill>
                  <a:latin typeface="Arial"/>
                  <a:ea typeface="Arial"/>
                  <a:cs typeface="Arial"/>
                  <a:sym typeface="Arial"/>
                  <a:rtl val="0"/>
                </a:rPr>
                <a:t>Operations Manager</a:t>
              </a:r>
            </a:p>
          </p:txBody>
        </p:sp>
      </p:grpSp>
      <p:grpSp>
        <p:nvGrpSpPr>
          <p:cNvPr id="186" name="Shape 186"/>
          <p:cNvGrpSpPr/>
          <p:nvPr/>
        </p:nvGrpSpPr>
        <p:grpSpPr>
          <a:xfrm>
            <a:off x="6510872" y="2184401"/>
            <a:ext cx="1744133" cy="903529"/>
            <a:chOff x="6358466" y="2184401"/>
            <a:chExt cx="1744133" cy="903529"/>
          </a:xfrm>
        </p:grpSpPr>
        <p:sp>
          <p:nvSpPr>
            <p:cNvPr id="187" name="Shape 187"/>
            <p:cNvSpPr/>
            <p:nvPr/>
          </p:nvSpPr>
          <p:spPr>
            <a:xfrm>
              <a:off x="6358466" y="2184401"/>
              <a:ext cx="1744133" cy="897464"/>
            </a:xfrm>
            <a:prstGeom prst="rect">
              <a:avLst/>
            </a:prstGeom>
            <a:solidFill>
              <a:schemeClr val="lt1"/>
            </a:solidFill>
            <a:ln w="9525" cap="flat">
              <a:solidFill>
                <a:schemeClr val="dk1"/>
              </a:solidFill>
              <a:prstDash val="solid"/>
              <a:round/>
              <a:headEnd type="none" w="med" len="med"/>
              <a:tailEnd type="none" w="med" len="med"/>
            </a:ln>
          </p:spPr>
          <p:txBody>
            <a:bodyPr lIns="91425" tIns="45700" rIns="91425" bIns="45700" anchor="ctr" anchorCtr="0">
              <a:norm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dk1"/>
                </a:solidFill>
                <a:latin typeface="Arial"/>
                <a:ea typeface="Arial"/>
                <a:cs typeface="Arial"/>
                <a:sym typeface="Arial"/>
                <a:rtl val="0"/>
              </a:endParaRPr>
            </a:p>
          </p:txBody>
        </p:sp>
        <p:sp>
          <p:nvSpPr>
            <p:cNvPr id="188" name="Shape 188"/>
            <p:cNvSpPr txBox="1"/>
            <p:nvPr/>
          </p:nvSpPr>
          <p:spPr>
            <a:xfrm>
              <a:off x="6889300" y="2810933"/>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a:solidFill>
                    <a:schemeClr val="dk1"/>
                  </a:solidFill>
                  <a:latin typeface="Arial"/>
                  <a:ea typeface="Arial"/>
                  <a:cs typeface="Arial"/>
                  <a:sym typeface="Arial"/>
                  <a:rtl val="0"/>
                </a:rPr>
                <a:t>Service</a:t>
              </a:r>
            </a:p>
          </p:txBody>
        </p:sp>
        <p:grpSp>
          <p:nvGrpSpPr>
            <p:cNvPr id="189" name="Shape 189"/>
            <p:cNvGrpSpPr/>
            <p:nvPr/>
          </p:nvGrpSpPr>
          <p:grpSpPr>
            <a:xfrm>
              <a:off x="6430190" y="2221581"/>
              <a:ext cx="1613145" cy="568473"/>
              <a:chOff x="5490387" y="1527312"/>
              <a:chExt cx="1613145" cy="568473"/>
            </a:xfrm>
          </p:grpSpPr>
          <p:sp>
            <p:nvSpPr>
              <p:cNvPr id="190" name="Shape 190"/>
              <p:cNvSpPr/>
              <p:nvPr/>
            </p:nvSpPr>
            <p:spPr>
              <a:xfrm>
                <a:off x="5490387" y="1527312"/>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91" name="Shape 191"/>
              <p:cNvSpPr/>
              <p:nvPr/>
            </p:nvSpPr>
            <p:spPr>
              <a:xfrm>
                <a:off x="5490387" y="1823643"/>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Nodes</a:t>
                </a:r>
              </a:p>
            </p:txBody>
          </p:sp>
          <p:sp>
            <p:nvSpPr>
              <p:cNvPr id="192" name="Shape 192"/>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93" name="Shape 193"/>
            <p:cNvSpPr/>
            <p:nvPr/>
          </p:nvSpPr>
          <p:spPr>
            <a:xfrm>
              <a:off x="7807128" y="2565176"/>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nvGrpSpPr>
          <p:cNvPr id="194" name="Shape 194"/>
          <p:cNvGrpSpPr/>
          <p:nvPr/>
        </p:nvGrpSpPr>
        <p:grpSpPr>
          <a:xfrm>
            <a:off x="6510873" y="1176869"/>
            <a:ext cx="1744133" cy="903527"/>
            <a:chOff x="6358467" y="1176869"/>
            <a:chExt cx="1744133" cy="903527"/>
          </a:xfrm>
        </p:grpSpPr>
        <p:sp>
          <p:nvSpPr>
            <p:cNvPr id="195" name="Shape 195"/>
            <p:cNvSpPr/>
            <p:nvPr/>
          </p:nvSpPr>
          <p:spPr>
            <a:xfrm>
              <a:off x="6358467" y="1176869"/>
              <a:ext cx="1744133" cy="897464"/>
            </a:xfrm>
            <a:prstGeom prst="rect">
              <a:avLst/>
            </a:prstGeom>
            <a:solidFill>
              <a:schemeClr val="lt1"/>
            </a:solidFill>
            <a:ln w="9525" cap="flat">
              <a:solidFill>
                <a:schemeClr val="dk1"/>
              </a:solidFill>
              <a:prstDash val="solid"/>
              <a:round/>
              <a:headEnd type="none" w="med" len="med"/>
              <a:tailEnd type="none" w="med" len="med"/>
            </a:ln>
          </p:spPr>
          <p:txBody>
            <a:bodyPr lIns="91425" tIns="45700" rIns="91425" bIns="45700" anchor="ctr" anchorCtr="0">
              <a:norm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dk1"/>
                </a:solidFill>
                <a:latin typeface="Arial"/>
                <a:ea typeface="Arial"/>
                <a:cs typeface="Arial"/>
                <a:sym typeface="Arial"/>
                <a:rtl val="0"/>
              </a:endParaRPr>
            </a:p>
          </p:txBody>
        </p:sp>
        <p:grpSp>
          <p:nvGrpSpPr>
            <p:cNvPr id="196" name="Shape 196"/>
            <p:cNvGrpSpPr/>
            <p:nvPr/>
          </p:nvGrpSpPr>
          <p:grpSpPr>
            <a:xfrm>
              <a:off x="6430190" y="1230979"/>
              <a:ext cx="1613145" cy="568473"/>
              <a:chOff x="5490387" y="1527312"/>
              <a:chExt cx="1613145" cy="568473"/>
            </a:xfrm>
          </p:grpSpPr>
          <p:sp>
            <p:nvSpPr>
              <p:cNvPr id="197" name="Shape 197"/>
              <p:cNvSpPr/>
              <p:nvPr/>
            </p:nvSpPr>
            <p:spPr>
              <a:xfrm>
                <a:off x="5490387" y="1527312"/>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98" name="Shape 198"/>
              <p:cNvSpPr/>
              <p:nvPr/>
            </p:nvSpPr>
            <p:spPr>
              <a:xfrm>
                <a:off x="5490387" y="1823643"/>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Nodes</a:t>
                </a:r>
              </a:p>
            </p:txBody>
          </p:sp>
          <p:sp>
            <p:nvSpPr>
              <p:cNvPr id="199"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200"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a:solidFill>
                    <a:schemeClr val="dk1"/>
                  </a:solidFill>
                  <a:latin typeface="Arial"/>
                  <a:ea typeface="Arial"/>
                  <a:cs typeface="Arial"/>
                  <a:sym typeface="Arial"/>
                  <a:rtl val="0"/>
                </a:rPr>
                <a:t>Service</a:t>
              </a:r>
            </a:p>
          </p:txBody>
        </p:sp>
        <p:sp>
          <p:nvSpPr>
            <p:cNvPr id="201"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nvGrpSpPr>
          <p:cNvPr id="202" name="Shape 202"/>
          <p:cNvGrpSpPr/>
          <p:nvPr/>
        </p:nvGrpSpPr>
        <p:grpSpPr>
          <a:xfrm>
            <a:off x="2912533" y="751943"/>
            <a:ext cx="3378200" cy="3087405"/>
            <a:chOff x="2912533" y="751943"/>
            <a:chExt cx="3378200" cy="3087405"/>
          </a:xfrm>
        </p:grpSpPr>
        <p:sp>
          <p:nvSpPr>
            <p:cNvPr id="203" name="Shape 203"/>
            <p:cNvSpPr/>
            <p:nvPr/>
          </p:nvSpPr>
          <p:spPr>
            <a:xfrm>
              <a:off x="2912533" y="751943"/>
              <a:ext cx="3378200" cy="3083454"/>
            </a:xfrm>
            <a:prstGeom prst="rect">
              <a:avLst/>
            </a:prstGeom>
            <a:solidFill>
              <a:schemeClr val="lt1"/>
            </a:solidFill>
            <a:ln w="9525" cap="flat">
              <a:solidFill>
                <a:schemeClr val="dk1"/>
              </a:solidFill>
              <a:prstDash val="solid"/>
              <a:round/>
              <a:headEnd type="none" w="med" len="med"/>
              <a:tailEnd type="none" w="med" len="med"/>
            </a:ln>
          </p:spPr>
          <p:txBody>
            <a:bodyPr lIns="91425" tIns="45700" rIns="91425" bIns="45700" anchor="ctr" anchorCtr="0">
              <a:norm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dk1"/>
                </a:solidFill>
                <a:latin typeface="Arial"/>
                <a:ea typeface="Arial"/>
                <a:cs typeface="Arial"/>
                <a:sym typeface="Arial"/>
                <a:rtl val="0"/>
              </a:endParaRPr>
            </a:p>
          </p:txBody>
        </p:sp>
        <p:sp>
          <p:nvSpPr>
            <p:cNvPr id="204" name="Shape 204"/>
            <p:cNvSpPr/>
            <p:nvPr/>
          </p:nvSpPr>
          <p:spPr>
            <a:xfrm>
              <a:off x="4626789" y="3333750"/>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App Log Aggregator</a:t>
              </a:r>
            </a:p>
          </p:txBody>
        </p:sp>
        <p:sp>
          <p:nvSpPr>
            <p:cNvPr id="205" name="Shape 205"/>
            <p:cNvSpPr/>
            <p:nvPr/>
          </p:nvSpPr>
          <p:spPr>
            <a:xfrm>
              <a:off x="4609855" y="1733550"/>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Login Server</a:t>
              </a:r>
            </a:p>
          </p:txBody>
        </p:sp>
        <p:sp>
          <p:nvSpPr>
            <p:cNvPr id="206" name="Shape 206"/>
            <p:cNvSpPr/>
            <p:nvPr/>
          </p:nvSpPr>
          <p:spPr>
            <a:xfrm>
              <a:off x="2967322" y="1123950"/>
              <a:ext cx="3263164" cy="272242"/>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Dynamic Router</a:t>
              </a:r>
            </a:p>
          </p:txBody>
        </p:sp>
        <p:sp>
          <p:nvSpPr>
            <p:cNvPr id="207" name="Shape 207"/>
            <p:cNvSpPr/>
            <p:nvPr/>
          </p:nvSpPr>
          <p:spPr>
            <a:xfrm>
              <a:off x="5923646" y="1161568"/>
              <a:ext cx="196613" cy="196612"/>
            </a:xfrm>
            <a:custGeom>
              <a:avLst/>
              <a:gdLst/>
              <a:ahLst/>
              <a:cxnLst/>
              <a:rect l="0" t="0" r="0" b="0"/>
              <a:pathLst>
                <a:path w="763984" h="763984" extrusionOk="0">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08" name="Shape 208"/>
            <p:cNvSpPr/>
            <p:nvPr/>
          </p:nvSpPr>
          <p:spPr>
            <a:xfrm>
              <a:off x="2967322" y="1428750"/>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Cloud Controller</a:t>
              </a:r>
            </a:p>
          </p:txBody>
        </p:sp>
        <p:sp>
          <p:nvSpPr>
            <p:cNvPr id="209" name="Shape 209"/>
            <p:cNvSpPr/>
            <p:nvPr/>
          </p:nvSpPr>
          <p:spPr>
            <a:xfrm>
              <a:off x="2967322" y="1733550"/>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UAA</a:t>
              </a:r>
            </a:p>
          </p:txBody>
        </p:sp>
        <p:sp>
          <p:nvSpPr>
            <p:cNvPr id="210" name="Shape 210"/>
            <p:cNvSpPr/>
            <p:nvPr/>
          </p:nvSpPr>
          <p:spPr>
            <a:xfrm>
              <a:off x="4613451" y="1428766"/>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Health Manager</a:t>
              </a:r>
            </a:p>
          </p:txBody>
        </p:sp>
        <p:sp>
          <p:nvSpPr>
            <p:cNvPr id="211" name="Shape 211"/>
            <p:cNvSpPr/>
            <p:nvPr/>
          </p:nvSpPr>
          <p:spPr>
            <a:xfrm>
              <a:off x="2971800" y="2038064"/>
              <a:ext cx="3264081" cy="965179"/>
            </a:xfrm>
            <a:prstGeom prst="roundRect">
              <a:avLst>
                <a:gd name="adj" fmla="val 2039"/>
              </a:avLst>
            </a:prstGeom>
            <a:solidFill>
              <a:srgbClr val="00685D"/>
            </a:solidFill>
            <a:ln>
              <a:noFill/>
            </a:ln>
          </p:spPr>
          <p:txBody>
            <a:bodyPr lIns="91425" tIns="0" rIns="91425" bIns="0" anchor="t"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DEA Pool</a:t>
              </a:r>
            </a:p>
          </p:txBody>
        </p:sp>
        <p:sp>
          <p:nvSpPr>
            <p:cNvPr id="212" name="Shape 212"/>
            <p:cNvSpPr/>
            <p:nvPr/>
          </p:nvSpPr>
          <p:spPr>
            <a:xfrm>
              <a:off x="2969422" y="3025879"/>
              <a:ext cx="3263164"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Messaging (NATS)</a:t>
              </a:r>
            </a:p>
          </p:txBody>
        </p:sp>
        <p:sp>
          <p:nvSpPr>
            <p:cNvPr id="213" name="Shape 213"/>
            <p:cNvSpPr/>
            <p:nvPr/>
          </p:nvSpPr>
          <p:spPr>
            <a:xfrm>
              <a:off x="3015526" y="2683540"/>
              <a:ext cx="1515437"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Apps</a:t>
              </a:r>
            </a:p>
          </p:txBody>
        </p:sp>
        <p:sp>
          <p:nvSpPr>
            <p:cNvPr id="214" name="Shape 214"/>
            <p:cNvSpPr/>
            <p:nvPr/>
          </p:nvSpPr>
          <p:spPr>
            <a:xfrm>
              <a:off x="4328410" y="1443091"/>
              <a:ext cx="169752" cy="226530"/>
            </a:xfrm>
            <a:custGeom>
              <a:avLst/>
              <a:gdLst/>
              <a:ahLst/>
              <a:cxnLst/>
              <a:rect l="0" t="0" r="0" b="0"/>
              <a:pathLst>
                <a:path w="661988" h="883413" extrusionOk="0">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15" name="Shape 215"/>
            <p:cNvSpPr/>
            <p:nvPr/>
          </p:nvSpPr>
          <p:spPr>
            <a:xfrm>
              <a:off x="5937503" y="1473771"/>
              <a:ext cx="207167" cy="182785"/>
            </a:xfrm>
            <a:prstGeom prst="heart">
              <a:avLst/>
            </a:pr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16" name="Shape 216"/>
            <p:cNvSpPr/>
            <p:nvPr/>
          </p:nvSpPr>
          <p:spPr>
            <a:xfrm>
              <a:off x="4267535" y="1795083"/>
              <a:ext cx="273084" cy="138290"/>
            </a:xfrm>
            <a:custGeom>
              <a:avLst/>
              <a:gdLst/>
              <a:ahLst/>
              <a:cxnLst/>
              <a:rect l="0" t="0" r="0" b="0"/>
              <a:pathLst>
                <a:path w="2065579" h="1046012" extrusionOk="0">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17" name="Shape 217"/>
            <p:cNvSpPr/>
            <p:nvPr/>
          </p:nvSpPr>
          <p:spPr>
            <a:xfrm>
              <a:off x="4297385" y="2712899"/>
              <a:ext cx="185404"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18" name="Shape 218"/>
            <p:cNvSpPr/>
            <p:nvPr/>
          </p:nvSpPr>
          <p:spPr>
            <a:xfrm rot="17292480">
              <a:off x="5993623" y="3423107"/>
              <a:ext cx="195563" cy="90305"/>
            </a:xfrm>
            <a:custGeom>
              <a:avLst/>
              <a:gdLst/>
              <a:ahLst/>
              <a:cxnLst/>
              <a:rect l="0" t="0" r="0" b="0"/>
              <a:pathLst>
                <a:path w="2885855" h="1482826" extrusionOk="0">
                  <a:moveTo>
                    <a:pt x="2140215" y="766679"/>
                  </a:moveTo>
                  <a:cubicBezTo>
                    <a:pt x="2143010" y="997711"/>
                    <a:pt x="1978653" y="1040977"/>
                    <a:pt x="1776064" y="1047182"/>
                  </a:cubicBezTo>
                  <a:cubicBezTo>
                    <a:pt x="1773599" y="1047903"/>
                    <a:pt x="1771112" y="1047932"/>
                    <a:pt x="1768617" y="1047932"/>
                  </a:cubicBezTo>
                  <a:lnTo>
                    <a:pt x="1757942" y="1047932"/>
                  </a:lnTo>
                  <a:cubicBezTo>
                    <a:pt x="1716337" y="1049492"/>
                    <a:pt x="1673297" y="1049186"/>
                    <a:pt x="1629921" y="1048839"/>
                  </a:cubicBezTo>
                  <a:lnTo>
                    <a:pt x="1623719" y="1047932"/>
                  </a:lnTo>
                  <a:lnTo>
                    <a:pt x="507385" y="1047932"/>
                  </a:lnTo>
                  <a:cubicBezTo>
                    <a:pt x="317887" y="1068350"/>
                    <a:pt x="446273" y="1225746"/>
                    <a:pt x="673725" y="1389082"/>
                  </a:cubicBezTo>
                  <a:cubicBezTo>
                    <a:pt x="919900" y="1565863"/>
                    <a:pt x="571734" y="1454340"/>
                    <a:pt x="413198" y="1365738"/>
                  </a:cubicBezTo>
                  <a:cubicBezTo>
                    <a:pt x="254661" y="1277137"/>
                    <a:pt x="45146" y="1122801"/>
                    <a:pt x="4184" y="777009"/>
                  </a:cubicBezTo>
                  <a:cubicBezTo>
                    <a:pt x="-27472" y="509784"/>
                    <a:pt x="124488" y="449381"/>
                    <a:pt x="324715" y="437280"/>
                  </a:cubicBezTo>
                  <a:cubicBezTo>
                    <a:pt x="336380" y="434371"/>
                    <a:pt x="348428" y="433658"/>
                    <a:pt x="360643" y="433658"/>
                  </a:cubicBezTo>
                  <a:lnTo>
                    <a:pt x="1641310" y="433658"/>
                  </a:lnTo>
                  <a:cubicBezTo>
                    <a:pt x="1818405" y="409653"/>
                    <a:pt x="1690492" y="254578"/>
                    <a:pt x="1466524" y="93744"/>
                  </a:cubicBezTo>
                  <a:cubicBezTo>
                    <a:pt x="1220349" y="-83037"/>
                    <a:pt x="1568515" y="28486"/>
                    <a:pt x="1727051" y="117088"/>
                  </a:cubicBezTo>
                  <a:cubicBezTo>
                    <a:pt x="1885588" y="205689"/>
                    <a:pt x="2095103" y="360025"/>
                    <a:pt x="2136066" y="705817"/>
                  </a:cubicBezTo>
                  <a:cubicBezTo>
                    <a:pt x="2138626" y="727429"/>
                    <a:pt x="2139985" y="747689"/>
                    <a:pt x="2140215" y="766679"/>
                  </a:cubicBezTo>
                  <a:close/>
                  <a:moveTo>
                    <a:pt x="2885855" y="742594"/>
                  </a:moveTo>
                  <a:cubicBezTo>
                    <a:pt x="2885855" y="911228"/>
                    <a:pt x="2749151" y="1047932"/>
                    <a:pt x="2580517" y="1047932"/>
                  </a:cubicBezTo>
                  <a:cubicBezTo>
                    <a:pt x="2411883" y="1047932"/>
                    <a:pt x="2275179" y="911228"/>
                    <a:pt x="2275179" y="742594"/>
                  </a:cubicBezTo>
                  <a:cubicBezTo>
                    <a:pt x="2275179" y="573960"/>
                    <a:pt x="2411883" y="437256"/>
                    <a:pt x="2580517" y="437256"/>
                  </a:cubicBezTo>
                  <a:cubicBezTo>
                    <a:pt x="2749151" y="437256"/>
                    <a:pt x="2885855" y="573960"/>
                    <a:pt x="2885855" y="742594"/>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19" name="Shape 219"/>
            <p:cNvSpPr/>
            <p:nvPr/>
          </p:nvSpPr>
          <p:spPr>
            <a:xfrm rot="11254553">
              <a:off x="5896979" y="3070410"/>
              <a:ext cx="249944" cy="220550"/>
            </a:xfrm>
            <a:custGeom>
              <a:avLst/>
              <a:gdLst/>
              <a:ahLst/>
              <a:cxnLst/>
              <a:rect l="0" t="0" r="0" b="0"/>
              <a:pathLst>
                <a:path w="977409" h="862463" extrusionOk="0">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20" name="Shape 220"/>
            <p:cNvSpPr/>
            <p:nvPr/>
          </p:nvSpPr>
          <p:spPr>
            <a:xfrm>
              <a:off x="5954092" y="2077514"/>
              <a:ext cx="192090" cy="189436"/>
            </a:xfrm>
            <a:custGeom>
              <a:avLst/>
              <a:gdLst/>
              <a:ahLst/>
              <a:cxnLst/>
              <a:rect l="0" t="0" r="0" b="0"/>
              <a:pathLst>
                <a:path w="2663320" h="2626530" extrusionOk="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21" name="Shape 221"/>
            <p:cNvSpPr/>
            <p:nvPr/>
          </p:nvSpPr>
          <p:spPr>
            <a:xfrm>
              <a:off x="2960136" y="3333750"/>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Metrics Collection</a:t>
              </a:r>
            </a:p>
          </p:txBody>
        </p:sp>
        <p:sp>
          <p:nvSpPr>
            <p:cNvPr id="222" name="Shape 222"/>
            <p:cNvSpPr/>
            <p:nvPr/>
          </p:nvSpPr>
          <p:spPr>
            <a:xfrm>
              <a:off x="4649594" y="2683540"/>
              <a:ext cx="1515437"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Apps</a:t>
              </a:r>
            </a:p>
          </p:txBody>
        </p:sp>
        <p:sp>
          <p:nvSpPr>
            <p:cNvPr id="223" name="Shape 223"/>
            <p:cNvSpPr/>
            <p:nvPr/>
          </p:nvSpPr>
          <p:spPr>
            <a:xfrm>
              <a:off x="5931453" y="2712898"/>
              <a:ext cx="185404"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24" name="Shape 224"/>
            <p:cNvSpPr/>
            <p:nvPr/>
          </p:nvSpPr>
          <p:spPr>
            <a:xfrm>
              <a:off x="5977467" y="1782331"/>
              <a:ext cx="149840" cy="183475"/>
            </a:xfrm>
            <a:custGeom>
              <a:avLst/>
              <a:gdLst/>
              <a:ahLst/>
              <a:cxnLst/>
              <a:rect l="0" t="0" r="0" b="0"/>
              <a:pathLst>
                <a:path w="990600" h="1265275" extrusionOk="0">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sp>
          <p:nvSpPr>
            <p:cNvPr id="225" name="Shape 225"/>
            <p:cNvSpPr/>
            <p:nvPr/>
          </p:nvSpPr>
          <p:spPr>
            <a:xfrm>
              <a:off x="2967323" y="822424"/>
              <a:ext cx="3263164" cy="272242"/>
            </a:xfrm>
            <a:prstGeom prst="roundRect">
              <a:avLst>
                <a:gd name="adj" fmla="val 17740"/>
              </a:avLst>
            </a:prstGeom>
            <a:solidFill>
              <a:srgbClr val="33928A"/>
            </a:solidFill>
            <a:ln w="12700" cap="flat">
              <a:solidFill>
                <a:schemeClr val="dk1"/>
              </a:solidFill>
              <a:prstDash val="dash"/>
              <a:round/>
              <a:headEnd type="none" w="med" len="med"/>
              <a:tailEnd type="none" w="med" len="med"/>
            </a:ln>
          </p:spPr>
          <p:txBody>
            <a:bodyPr lIns="91425" tIns="0" rIns="91425" bIns="0" anchor="ctr"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HA Proxy LB</a:t>
              </a:r>
            </a:p>
          </p:txBody>
        </p:sp>
        <p:sp>
          <p:nvSpPr>
            <p:cNvPr id="226" name="Shape 226"/>
            <p:cNvSpPr txBox="1"/>
            <p:nvPr/>
          </p:nvSpPr>
          <p:spPr>
            <a:xfrm>
              <a:off x="3986687" y="3562350"/>
              <a:ext cx="1253693"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a:solidFill>
                    <a:schemeClr val="dk1"/>
                  </a:solidFill>
                  <a:latin typeface="Arial"/>
                  <a:ea typeface="Arial"/>
                  <a:cs typeface="Arial"/>
                  <a:sym typeface="Arial"/>
                  <a:rtl val="0"/>
                </a:rPr>
                <a:t>Elastic Runtime</a:t>
              </a:r>
            </a:p>
          </p:txBody>
        </p:sp>
        <p:pic>
          <p:nvPicPr>
            <p:cNvPr id="227" name="Shape 227"/>
            <p:cNvPicPr preferRelativeResize="0"/>
            <p:nvPr/>
          </p:nvPicPr>
          <p:blipFill rotWithShape="1">
            <a:blip r:embed="rId7">
              <a:alphaModFix/>
            </a:blip>
            <a:srcRect/>
            <a:stretch/>
          </p:blipFill>
          <p:spPr>
            <a:xfrm>
              <a:off x="4302345" y="3354342"/>
              <a:ext cx="237065" cy="237065"/>
            </a:xfrm>
            <a:prstGeom prst="rect">
              <a:avLst/>
            </a:prstGeom>
            <a:noFill/>
            <a:ln>
              <a:noFill/>
            </a:ln>
          </p:spPr>
        </p:pic>
        <p:pic>
          <p:nvPicPr>
            <p:cNvPr id="228" name="Shape 228"/>
            <p:cNvPicPr preferRelativeResize="0"/>
            <p:nvPr/>
          </p:nvPicPr>
          <p:blipFill rotWithShape="1">
            <a:blip r:embed="rId8">
              <a:alphaModFix/>
            </a:blip>
            <a:srcRect/>
            <a:stretch/>
          </p:blipFill>
          <p:spPr>
            <a:xfrm>
              <a:off x="5884332" y="819150"/>
              <a:ext cx="279399" cy="279399"/>
            </a:xfrm>
            <a:prstGeom prst="rect">
              <a:avLst/>
            </a:prstGeom>
            <a:noFill/>
            <a:ln>
              <a:noFill/>
            </a:ln>
          </p:spPr>
        </p:pic>
      </p:grpSp>
      <p:sp>
        <p:nvSpPr>
          <p:cNvPr id="59" name="Rounded Rectangle 58"/>
          <p:cNvSpPr/>
          <p:nvPr/>
        </p:nvSpPr>
        <p:spPr bwMode="auto">
          <a:xfrm>
            <a:off x="3025182" y="2378739"/>
            <a:ext cx="1515437" cy="269211"/>
          </a:xfrm>
          <a:prstGeom prst="roundRect">
            <a:avLst>
              <a:gd name="adj" fmla="val 10428"/>
            </a:avLst>
          </a:prstGeom>
          <a:solidFill>
            <a:srgbClr val="00685D"/>
          </a:solidFill>
          <a:ln w="12700" cmpd="sng">
            <a:solidFill>
              <a:schemeClr val="bg1"/>
            </a:solidFill>
            <a:round/>
            <a:headEnd/>
            <a:tailEnd/>
          </a:ln>
        </p:spPr>
        <p:txBody>
          <a:bodyPr wrap="none" lIns="91440" tIns="0" rIns="91440" bIns="0" rtlCol="0" anchor="ctr"/>
          <a:lstStyle/>
          <a:p>
            <a:pPr fontAlgn="auto">
              <a:spcBef>
                <a:spcPts val="0"/>
              </a:spcBef>
              <a:spcAft>
                <a:spcPts val="0"/>
              </a:spcAft>
            </a:pPr>
            <a:r>
              <a:rPr lang="en-US" sz="1200" dirty="0" smtClean="0">
                <a:solidFill>
                  <a:prstClr val="white">
                    <a:lumMod val="95000"/>
                  </a:prstClr>
                </a:solidFill>
                <a:latin typeface="Calibri"/>
                <a:ea typeface="+mn-ea"/>
              </a:rPr>
              <a:t>Build Packs</a:t>
            </a:r>
          </a:p>
        </p:txBody>
      </p:sp>
      <p:sp>
        <p:nvSpPr>
          <p:cNvPr id="60" name="Rectangle 102"/>
          <p:cNvSpPr/>
          <p:nvPr/>
        </p:nvSpPr>
        <p:spPr>
          <a:xfrm>
            <a:off x="4314514" y="2408578"/>
            <a:ext cx="171620" cy="209533"/>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1" name="Rounded Rectangle 60"/>
          <p:cNvSpPr/>
          <p:nvPr/>
        </p:nvSpPr>
        <p:spPr bwMode="auto">
          <a:xfrm>
            <a:off x="4649594" y="2383306"/>
            <a:ext cx="1515437" cy="269211"/>
          </a:xfrm>
          <a:prstGeom prst="roundRect">
            <a:avLst>
              <a:gd name="adj" fmla="val 10428"/>
            </a:avLst>
          </a:prstGeom>
          <a:solidFill>
            <a:srgbClr val="00685D"/>
          </a:solidFill>
          <a:ln w="12700" cmpd="sng">
            <a:solidFill>
              <a:schemeClr val="bg1"/>
            </a:solidFill>
            <a:round/>
            <a:headEnd/>
            <a:tailEnd/>
          </a:ln>
        </p:spPr>
        <p:txBody>
          <a:bodyPr wrap="none" lIns="91440" tIns="0" rIns="91440" bIns="0" rtlCol="0" anchor="ctr"/>
          <a:lstStyle/>
          <a:p>
            <a:pPr fontAlgn="auto">
              <a:spcBef>
                <a:spcPts val="0"/>
              </a:spcBef>
              <a:spcAft>
                <a:spcPts val="0"/>
              </a:spcAft>
            </a:pPr>
            <a:r>
              <a:rPr lang="en-US" sz="1200" dirty="0" smtClean="0">
                <a:solidFill>
                  <a:prstClr val="white">
                    <a:lumMod val="95000"/>
                  </a:prstClr>
                </a:solidFill>
                <a:latin typeface="Calibri"/>
                <a:ea typeface="+mn-ea"/>
              </a:rPr>
              <a:t>Build Packs</a:t>
            </a:r>
          </a:p>
        </p:txBody>
      </p:sp>
      <p:sp>
        <p:nvSpPr>
          <p:cNvPr id="62" name="Rectangle 102"/>
          <p:cNvSpPr/>
          <p:nvPr/>
        </p:nvSpPr>
        <p:spPr>
          <a:xfrm>
            <a:off x="5938926" y="2413145"/>
            <a:ext cx="171620" cy="209533"/>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75966464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89" name="Shape 1089"/>
          <p:cNvSpPr/>
          <p:nvPr/>
        </p:nvSpPr>
        <p:spPr>
          <a:xfrm>
            <a:off x="2064368" y="6974"/>
            <a:ext cx="7085117"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1090" name="Shape 1090"/>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40</a:t>
            </a:fld>
            <a:endParaRPr sz="800">
              <a:solidFill>
                <a:srgbClr val="808080"/>
              </a:solidFill>
              <a:uFill>
                <a:solidFill>
                  <a:srgbClr val="808080"/>
                </a:solidFill>
              </a:uFill>
            </a:endParaRPr>
          </a:p>
        </p:txBody>
      </p:sp>
      <p:pic>
        <p:nvPicPr>
          <p:cNvPr id="1091" name="pasted-image.png"/>
          <p:cNvPicPr/>
          <p:nvPr/>
        </p:nvPicPr>
        <p:blipFill>
          <a:blip r:embed="rId2">
            <a:extLst/>
          </a:blip>
          <a:stretch>
            <a:fillRect/>
          </a:stretch>
        </p:blipFill>
        <p:spPr>
          <a:xfrm>
            <a:off x="174016" y="1282550"/>
            <a:ext cx="1553845" cy="2071793"/>
          </a:xfrm>
          <a:prstGeom prst="rect">
            <a:avLst/>
          </a:prstGeom>
          <a:ln w="12700">
            <a:miter lim="400000"/>
          </a:ln>
        </p:spPr>
      </p:pic>
      <p:sp>
        <p:nvSpPr>
          <p:cNvPr id="1092" name="Shape 1092"/>
          <p:cNvSpPr/>
          <p:nvPr/>
        </p:nvSpPr>
        <p:spPr>
          <a:xfrm>
            <a:off x="244422" y="3306973"/>
            <a:ext cx="1673992" cy="3180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a:solidFill>
                  <a:srgbClr val="000000"/>
                </a:solidFill>
                <a:uFillTx/>
              </a:defRPr>
            </a:lvl1pPr>
          </a:lstStyle>
          <a:p>
            <a:pPr lvl="0"/>
            <a:r>
              <a:rPr dirty="0">
                <a:solidFill>
                  <a:srgbClr val="FFFFFF"/>
                </a:solidFill>
              </a:rPr>
              <a:t>Operator Concerns</a:t>
            </a:r>
          </a:p>
        </p:txBody>
      </p:sp>
      <p:grpSp>
        <p:nvGrpSpPr>
          <p:cNvPr id="1095" name="Group 1095"/>
          <p:cNvGrpSpPr/>
          <p:nvPr/>
        </p:nvGrpSpPr>
        <p:grpSpPr>
          <a:xfrm>
            <a:off x="7353540" y="2380969"/>
            <a:ext cx="1454663" cy="1914039"/>
            <a:chOff x="0" y="0"/>
            <a:chExt cx="1454662" cy="1914038"/>
          </a:xfrm>
        </p:grpSpPr>
        <p:pic>
          <p:nvPicPr>
            <p:cNvPr id="1093"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094" name="Shape 1094"/>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098" name="Group 1098"/>
          <p:cNvGrpSpPr/>
          <p:nvPr/>
        </p:nvGrpSpPr>
        <p:grpSpPr>
          <a:xfrm>
            <a:off x="5308936" y="2652585"/>
            <a:ext cx="1877993" cy="1626811"/>
            <a:chOff x="0" y="0"/>
            <a:chExt cx="1877991" cy="1626809"/>
          </a:xfrm>
        </p:grpSpPr>
        <p:sp>
          <p:nvSpPr>
            <p:cNvPr id="1096" name="Shape 1096"/>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097"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104" name="Group 1104"/>
          <p:cNvGrpSpPr/>
          <p:nvPr/>
        </p:nvGrpSpPr>
        <p:grpSpPr>
          <a:xfrm>
            <a:off x="3291027" y="2433975"/>
            <a:ext cx="1658973" cy="1808026"/>
            <a:chOff x="0" y="0"/>
            <a:chExt cx="1658971" cy="1808025"/>
          </a:xfrm>
        </p:grpSpPr>
        <p:sp>
          <p:nvSpPr>
            <p:cNvPr id="1102" name="Shape 1102"/>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103" name="pasted-image.png"/>
            <p:cNvPicPr/>
            <p:nvPr/>
          </p:nvPicPr>
          <p:blipFill>
            <a:blip r:embed="rId5">
              <a:extLst/>
            </a:blip>
            <a:stretch>
              <a:fillRect/>
            </a:stretch>
          </p:blipFill>
          <p:spPr>
            <a:xfrm>
              <a:off x="0" y="0"/>
              <a:ext cx="1658972" cy="1244229"/>
            </a:xfrm>
            <a:prstGeom prst="rect">
              <a:avLst/>
            </a:prstGeom>
            <a:ln w="12700" cap="flat">
              <a:noFill/>
              <a:miter lim="400000"/>
            </a:ln>
            <a:effectLst/>
          </p:spPr>
        </p:pic>
      </p:grpSp>
      <p:grpSp>
        <p:nvGrpSpPr>
          <p:cNvPr id="1107" name="Group 1107"/>
          <p:cNvGrpSpPr/>
          <p:nvPr/>
        </p:nvGrpSpPr>
        <p:grpSpPr>
          <a:xfrm>
            <a:off x="5126013" y="308508"/>
            <a:ext cx="1735839" cy="1848385"/>
            <a:chOff x="0" y="0"/>
            <a:chExt cx="1735837" cy="1848384"/>
          </a:xfrm>
        </p:grpSpPr>
        <p:sp>
          <p:nvSpPr>
            <p:cNvPr id="1105" name="Shape 1105"/>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106" name="pasted-image.png"/>
            <p:cNvPicPr/>
            <p:nvPr/>
          </p:nvPicPr>
          <p:blipFill>
            <a:blip r:embed="rId6">
              <a:extLst/>
            </a:blip>
            <a:stretch>
              <a:fillRect/>
            </a:stretch>
          </p:blipFill>
          <p:spPr>
            <a:xfrm>
              <a:off x="0" y="0"/>
              <a:ext cx="1735838" cy="1358294"/>
            </a:xfrm>
            <a:prstGeom prst="rect">
              <a:avLst/>
            </a:prstGeom>
            <a:ln w="12700" cap="flat">
              <a:noFill/>
              <a:miter lim="400000"/>
            </a:ln>
            <a:effectLst/>
          </p:spPr>
        </p:pic>
      </p:grpSp>
      <p:grpSp>
        <p:nvGrpSpPr>
          <p:cNvPr id="1110" name="Group 1110"/>
          <p:cNvGrpSpPr/>
          <p:nvPr/>
        </p:nvGrpSpPr>
        <p:grpSpPr>
          <a:xfrm>
            <a:off x="7236216" y="206908"/>
            <a:ext cx="1553845" cy="1839919"/>
            <a:chOff x="0" y="0"/>
            <a:chExt cx="1553844" cy="1839917"/>
          </a:xfrm>
        </p:grpSpPr>
        <p:pic>
          <p:nvPicPr>
            <p:cNvPr id="1108" name="pasted-image.png"/>
            <p:cNvPicPr/>
            <p:nvPr/>
          </p:nvPicPr>
          <p:blipFill>
            <a:blip r:embed="rId7">
              <a:extLst/>
            </a:blip>
            <a:stretch>
              <a:fillRect/>
            </a:stretch>
          </p:blipFill>
          <p:spPr>
            <a:xfrm>
              <a:off x="0" y="0"/>
              <a:ext cx="1553845" cy="1641249"/>
            </a:xfrm>
            <a:prstGeom prst="rect">
              <a:avLst/>
            </a:prstGeom>
            <a:ln w="12700" cap="flat">
              <a:noFill/>
              <a:miter lim="400000"/>
            </a:ln>
            <a:effectLst/>
          </p:spPr>
        </p:pic>
        <p:sp>
          <p:nvSpPr>
            <p:cNvPr id="1109" name="Shape 1109"/>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111" name="pasted-image.png"/>
          <p:cNvPicPr/>
          <p:nvPr/>
        </p:nvPicPr>
        <p:blipFill>
          <a:blip r:embed="rId8">
            <a:extLst/>
          </a:blip>
          <a:stretch>
            <a:fillRect/>
          </a:stretch>
        </p:blipFill>
        <p:spPr>
          <a:xfrm>
            <a:off x="6419320" y="168803"/>
            <a:ext cx="385764" cy="385764"/>
          </a:xfrm>
          <a:prstGeom prst="rect">
            <a:avLst/>
          </a:prstGeom>
          <a:ln w="12700">
            <a:miter lim="400000"/>
          </a:ln>
        </p:spPr>
      </p:pic>
      <p:pic>
        <p:nvPicPr>
          <p:cNvPr id="1112" name="pasted-image.png"/>
          <p:cNvPicPr/>
          <p:nvPr/>
        </p:nvPicPr>
        <p:blipFill>
          <a:blip r:embed="rId8">
            <a:extLst/>
          </a:blip>
          <a:stretch>
            <a:fillRect/>
          </a:stretch>
        </p:blipFill>
        <p:spPr>
          <a:xfrm>
            <a:off x="6419320" y="2276210"/>
            <a:ext cx="385764" cy="385764"/>
          </a:xfrm>
          <a:prstGeom prst="rect">
            <a:avLst/>
          </a:prstGeom>
          <a:ln w="12700">
            <a:miter lim="400000"/>
          </a:ln>
        </p:spPr>
      </p:pic>
      <p:pic>
        <p:nvPicPr>
          <p:cNvPr id="1113" name="pasted-image.png"/>
          <p:cNvPicPr/>
          <p:nvPr/>
        </p:nvPicPr>
        <p:blipFill>
          <a:blip r:embed="rId8">
            <a:extLst/>
          </a:blip>
          <a:stretch>
            <a:fillRect/>
          </a:stretch>
        </p:blipFill>
        <p:spPr>
          <a:xfrm>
            <a:off x="4347818" y="2209270"/>
            <a:ext cx="385764" cy="385764"/>
          </a:xfrm>
          <a:prstGeom prst="rect">
            <a:avLst/>
          </a:prstGeom>
          <a:ln w="12700">
            <a:miter lim="400000"/>
          </a:ln>
        </p:spPr>
      </p:pic>
      <p:grpSp>
        <p:nvGrpSpPr>
          <p:cNvPr id="27" name="Group 1509"/>
          <p:cNvGrpSpPr/>
          <p:nvPr/>
        </p:nvGrpSpPr>
        <p:grpSpPr>
          <a:xfrm>
            <a:off x="3355680" y="603464"/>
            <a:ext cx="1529667" cy="1258473"/>
            <a:chOff x="0" y="0"/>
            <a:chExt cx="1529665" cy="1258471"/>
          </a:xfrm>
        </p:grpSpPr>
        <p:sp>
          <p:nvSpPr>
            <p:cNvPr id="28" name="Shape 150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29" name="pasted-image.png"/>
            <p:cNvPicPr/>
            <p:nvPr/>
          </p:nvPicPr>
          <p:blipFill>
            <a:blip r:embed="rId9">
              <a:extLst/>
            </a:blip>
            <a:stretch>
              <a:fillRect/>
            </a:stretch>
          </p:blipFill>
          <p:spPr>
            <a:xfrm>
              <a:off x="70" y="0"/>
              <a:ext cx="1529596" cy="1147197"/>
            </a:xfrm>
            <a:prstGeom prst="rect">
              <a:avLst/>
            </a:prstGeom>
            <a:ln w="12700" cap="flat">
              <a:noFill/>
              <a:miter lim="400000"/>
            </a:ln>
            <a:effectLst/>
          </p:spPr>
        </p:pic>
      </p:grpSp>
    </p:spTree>
    <p:extLst>
      <p:ext uri="{BB962C8B-B14F-4D97-AF65-F5344CB8AC3E}">
        <p14:creationId xmlns:p14="http://schemas.microsoft.com/office/powerpoint/2010/main" val="21054554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113"/>
                                        </p:tgtEl>
                                        <p:attrNameLst>
                                          <p:attrName>style.visibility</p:attrName>
                                        </p:attrNameLst>
                                      </p:cBhvr>
                                      <p:to>
                                        <p:strVal val="visible"/>
                                      </p:to>
                                    </p:set>
                                    <p:anim calcmode="lin" valueType="num">
                                      <p:cBhvr>
                                        <p:cTn id="7" dur="750" fill="hold"/>
                                        <p:tgtEl>
                                          <p:spTgt spid="1113"/>
                                        </p:tgtEl>
                                        <p:attrNameLst>
                                          <p:attrName>ppt_w</p:attrName>
                                        </p:attrNameLst>
                                      </p:cBhvr>
                                      <p:tavLst>
                                        <p:tav tm="0">
                                          <p:val>
                                            <p:fltVal val="0"/>
                                          </p:val>
                                        </p:tav>
                                        <p:tav tm="100000">
                                          <p:val>
                                            <p:strVal val="#ppt_w"/>
                                          </p:val>
                                        </p:tav>
                                      </p:tavLst>
                                    </p:anim>
                                    <p:anim calcmode="lin" valueType="num">
                                      <p:cBhvr>
                                        <p:cTn id="8" dur="750" fill="hold"/>
                                        <p:tgtEl>
                                          <p:spTgt spid="11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3"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15" name="Shape 1115"/>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41</a:t>
            </a:fld>
            <a:endParaRPr sz="800">
              <a:solidFill>
                <a:srgbClr val="808080"/>
              </a:solidFill>
              <a:uFill>
                <a:solidFill>
                  <a:srgbClr val="808080"/>
                </a:solidFill>
              </a:uFill>
            </a:endParaRPr>
          </a:p>
        </p:txBody>
      </p:sp>
      <p:sp>
        <p:nvSpPr>
          <p:cNvPr id="1116" name="Shape 1116"/>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700">
                <a:solidFill>
                  <a:srgbClr val="29756E"/>
                </a:solidFill>
                <a:uFill>
                  <a:solidFill>
                    <a:srgbClr val="2C95DD"/>
                  </a:solidFill>
                </a:uFill>
              </a:rPr>
              <a:t>Platform Monitoring</a:t>
            </a:r>
          </a:p>
        </p:txBody>
      </p:sp>
      <p:pic>
        <p:nvPicPr>
          <p:cNvPr id="1117" name="pasted-image.png"/>
          <p:cNvPicPr/>
          <p:nvPr/>
        </p:nvPicPr>
        <p:blipFill>
          <a:blip r:embed="rId2">
            <a:extLst/>
          </a:blip>
          <a:stretch>
            <a:fillRect/>
          </a:stretch>
        </p:blipFill>
        <p:spPr>
          <a:xfrm>
            <a:off x="333077" y="1773844"/>
            <a:ext cx="2528425" cy="2889627"/>
          </a:xfrm>
          <a:prstGeom prst="rect">
            <a:avLst/>
          </a:prstGeom>
          <a:ln w="12700">
            <a:miter lim="400000"/>
          </a:ln>
        </p:spPr>
      </p:pic>
      <p:sp>
        <p:nvSpPr>
          <p:cNvPr id="1118" name="Shape 1118"/>
          <p:cNvSpPr/>
          <p:nvPr/>
        </p:nvSpPr>
        <p:spPr>
          <a:xfrm>
            <a:off x="2718572" y="1187802"/>
            <a:ext cx="3864435"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defRPr>
                <a:solidFill>
                  <a:srgbClr val="000000"/>
                </a:solidFill>
                <a:uFillTx/>
              </a:defRPr>
            </a:pPr>
            <a:r>
              <a:rPr sz="1800">
                <a:solidFill>
                  <a:srgbClr val="FFFFFF"/>
                </a:solidFill>
                <a:uFill>
                  <a:solidFill>
                    <a:srgbClr val="4D4D4D"/>
                  </a:solidFill>
                </a:uFill>
              </a:rPr>
              <a:t>How do I know when to scale DEAs?</a:t>
            </a:r>
          </a:p>
        </p:txBody>
      </p:sp>
      <p:sp>
        <p:nvSpPr>
          <p:cNvPr id="1119" name="Shape 1119"/>
          <p:cNvSpPr/>
          <p:nvPr/>
        </p:nvSpPr>
        <p:spPr>
          <a:xfrm>
            <a:off x="2149930" y="1716616"/>
            <a:ext cx="118221" cy="101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0" name="Shape 1120"/>
          <p:cNvSpPr/>
          <p:nvPr/>
        </p:nvSpPr>
        <p:spPr>
          <a:xfrm>
            <a:off x="2319866" y="1599687"/>
            <a:ext cx="207716" cy="15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1" name="Shape 1121"/>
          <p:cNvSpPr/>
          <p:nvPr/>
        </p:nvSpPr>
        <p:spPr>
          <a:xfrm>
            <a:off x="2718572" y="1592085"/>
            <a:ext cx="4695659"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800">
                <a:solidFill>
                  <a:srgbClr val="FFFFFF"/>
                </a:solidFill>
                <a:uFill>
                  <a:solidFill>
                    <a:srgbClr val="4D4D4D"/>
                  </a:solidFill>
                </a:uFill>
              </a:rPr>
              <a:t>How many requests each Router is servicing?</a:t>
            </a:r>
          </a:p>
        </p:txBody>
      </p:sp>
      <p:sp>
        <p:nvSpPr>
          <p:cNvPr id="1122" name="Shape 1122"/>
          <p:cNvSpPr/>
          <p:nvPr/>
        </p:nvSpPr>
        <p:spPr>
          <a:xfrm>
            <a:off x="1979995" y="1792816"/>
            <a:ext cx="118220" cy="101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3" name="Shape 1123"/>
          <p:cNvSpPr/>
          <p:nvPr/>
        </p:nvSpPr>
        <p:spPr>
          <a:xfrm>
            <a:off x="2718572" y="1996369"/>
            <a:ext cx="5042020"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800">
                <a:solidFill>
                  <a:srgbClr val="FFFFFF"/>
                </a:solidFill>
                <a:uFill>
                  <a:solidFill>
                    <a:srgbClr val="4D4D4D"/>
                  </a:solidFill>
                </a:uFill>
              </a:rPr>
              <a:t>What is the current load of my Cloud Controllers?</a:t>
            </a:r>
          </a:p>
        </p:txBody>
      </p:sp>
    </p:spTree>
    <p:extLst>
      <p:ext uri="{BB962C8B-B14F-4D97-AF65-F5344CB8AC3E}">
        <p14:creationId xmlns:p14="http://schemas.microsoft.com/office/powerpoint/2010/main" val="324965874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11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0"/>
                                  </p:iterate>
                                  <p:childTnLst>
                                    <p:set>
                                      <p:cBhvr>
                                        <p:cTn id="9" fill="hold"/>
                                        <p:tgtEl>
                                          <p:spTgt spid="1121"/>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type="lt">
                                    <p:tmAbs val="0"/>
                                  </p:iterate>
                                  <p:childTnLst>
                                    <p:set>
                                      <p:cBhvr>
                                        <p:cTn id="12" fill="hold"/>
                                        <p:tgtEl>
                                          <p:spTgt spid="1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8" grpId="0" animBg="1" advAuto="0"/>
      <p:bldP spid="1121" grpId="0" animBg="1" advAuto="0"/>
      <p:bldP spid="1123"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5" name="Shape 1125"/>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42</a:t>
            </a:fld>
            <a:endParaRPr sz="800">
              <a:solidFill>
                <a:srgbClr val="808080"/>
              </a:solidFill>
              <a:uFill>
                <a:solidFill>
                  <a:srgbClr val="808080"/>
                </a:solidFill>
              </a:uFill>
            </a:endParaRPr>
          </a:p>
        </p:txBody>
      </p:sp>
      <p:sp>
        <p:nvSpPr>
          <p:cNvPr id="1126" name="Shape 1126"/>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700">
                <a:solidFill>
                  <a:srgbClr val="29756E"/>
                </a:solidFill>
                <a:uFill>
                  <a:solidFill>
                    <a:srgbClr val="2C95DD"/>
                  </a:solidFill>
                </a:uFill>
              </a:rPr>
              <a:t>Platform Monitoring</a:t>
            </a:r>
          </a:p>
        </p:txBody>
      </p:sp>
      <p:sp>
        <p:nvSpPr>
          <p:cNvPr id="1128" name="Shape 1128"/>
          <p:cNvSpPr/>
          <p:nvPr/>
        </p:nvSpPr>
        <p:spPr>
          <a:xfrm>
            <a:off x="195505" y="1378480"/>
            <a:ext cx="3492648" cy="7386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1600">
                <a:solidFill>
                  <a:srgbClr val="29756E"/>
                </a:solidFill>
                <a:uFillTx/>
              </a:defRPr>
            </a:lvl1pPr>
          </a:lstStyle>
          <a:p>
            <a:pPr lvl="0">
              <a:defRPr sz="1800">
                <a:solidFill>
                  <a:srgbClr val="000000"/>
                </a:solidFill>
              </a:defRPr>
            </a:pPr>
            <a:r>
              <a:rPr sz="1600">
                <a:solidFill>
                  <a:srgbClr val="FFFFFF"/>
                </a:solidFill>
              </a:rPr>
              <a:t>Pivotal Ops Metrics provides a single JMX interface to access metrics for each Pivotal CF component</a:t>
            </a:r>
          </a:p>
        </p:txBody>
      </p:sp>
      <p:pic>
        <p:nvPicPr>
          <p:cNvPr id="1129" name="pasted-image.png"/>
          <p:cNvPicPr/>
          <p:nvPr/>
        </p:nvPicPr>
        <p:blipFill>
          <a:blip r:embed="rId2">
            <a:extLst/>
          </a:blip>
          <a:stretch>
            <a:fillRect/>
          </a:stretch>
        </p:blipFill>
        <p:spPr>
          <a:xfrm>
            <a:off x="4475776" y="876789"/>
            <a:ext cx="3201197" cy="3658510"/>
          </a:xfrm>
          <a:prstGeom prst="rect">
            <a:avLst/>
          </a:prstGeom>
          <a:ln w="12700">
            <a:miter lim="400000"/>
          </a:ln>
        </p:spPr>
      </p:pic>
      <p:sp>
        <p:nvSpPr>
          <p:cNvPr id="1130" name="Shape 1130"/>
          <p:cNvSpPr/>
          <p:nvPr/>
        </p:nvSpPr>
        <p:spPr>
          <a:xfrm>
            <a:off x="195505" y="2435047"/>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DEAs</a:t>
            </a:r>
          </a:p>
        </p:txBody>
      </p:sp>
      <p:sp>
        <p:nvSpPr>
          <p:cNvPr id="1131" name="Shape 1131"/>
          <p:cNvSpPr/>
          <p:nvPr/>
        </p:nvSpPr>
        <p:spPr>
          <a:xfrm>
            <a:off x="195505" y="2828664"/>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Cloud Controllers</a:t>
            </a:r>
          </a:p>
        </p:txBody>
      </p:sp>
      <p:sp>
        <p:nvSpPr>
          <p:cNvPr id="1132" name="Shape 1132"/>
          <p:cNvSpPr/>
          <p:nvPr/>
        </p:nvSpPr>
        <p:spPr>
          <a:xfrm>
            <a:off x="195505" y="3170520"/>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Routers</a:t>
            </a:r>
          </a:p>
        </p:txBody>
      </p:sp>
      <p:sp>
        <p:nvSpPr>
          <p:cNvPr id="1133" name="Shape 1133"/>
          <p:cNvSpPr/>
          <p:nvPr/>
        </p:nvSpPr>
        <p:spPr>
          <a:xfrm>
            <a:off x="195505" y="3532099"/>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Health Managers</a:t>
            </a:r>
          </a:p>
        </p:txBody>
      </p:sp>
      <p:sp>
        <p:nvSpPr>
          <p:cNvPr id="1134" name="Shape 1134"/>
          <p:cNvSpPr/>
          <p:nvPr/>
        </p:nvSpPr>
        <p:spPr>
          <a:xfrm>
            <a:off x="195505" y="3936256"/>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NATS, UAA, Login Server, …</a:t>
            </a:r>
          </a:p>
        </p:txBody>
      </p:sp>
    </p:spTree>
    <p:extLst>
      <p:ext uri="{BB962C8B-B14F-4D97-AF65-F5344CB8AC3E}">
        <p14:creationId xmlns:p14="http://schemas.microsoft.com/office/powerpoint/2010/main" val="2239260771"/>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0"/>
                                  </p:iterate>
                                  <p:childTnLst>
                                    <p:set>
                                      <p:cBhvr>
                                        <p:cTn id="6" fill="hold"/>
                                        <p:tgtEl>
                                          <p:spTgt spid="112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0"/>
                                  </p:iterate>
                                  <p:childTnLst>
                                    <p:set>
                                      <p:cBhvr>
                                        <p:cTn id="9" fill="hold"/>
                                        <p:tgtEl>
                                          <p:spTgt spid="113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type="lt">
                                    <p:tmAbs val="0"/>
                                  </p:iterate>
                                  <p:childTnLst>
                                    <p:set>
                                      <p:cBhvr>
                                        <p:cTn id="12" fill="hold"/>
                                        <p:tgtEl>
                                          <p:spTgt spid="1131"/>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type="lt">
                                    <p:tmAbs val="0"/>
                                  </p:iterate>
                                  <p:childTnLst>
                                    <p:set>
                                      <p:cBhvr>
                                        <p:cTn id="15" fill="hold"/>
                                        <p:tgtEl>
                                          <p:spTgt spid="1132"/>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type="lt">
                                    <p:tmAbs val="0"/>
                                  </p:iterate>
                                  <p:childTnLst>
                                    <p:set>
                                      <p:cBhvr>
                                        <p:cTn id="18" fill="hold"/>
                                        <p:tgtEl>
                                          <p:spTgt spid="1133"/>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type="lt">
                                    <p:tmAbs val="0"/>
                                  </p:iterate>
                                  <p:childTnLst>
                                    <p:set>
                                      <p:cBhvr>
                                        <p:cTn id="21" fill="hold"/>
                                        <p:tgtEl>
                                          <p:spTgt spid="1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 grpId="0" animBg="1" advAuto="0"/>
      <p:bldP spid="1130" grpId="0" animBg="1" advAuto="0"/>
      <p:bldP spid="1131" grpId="0" animBg="1" advAuto="0"/>
      <p:bldP spid="1132" grpId="0" animBg="1" advAuto="0"/>
      <p:bldP spid="1133" grpId="0" animBg="1" advAuto="0"/>
      <p:bldP spid="1134" grpId="0" animBg="1" advAuto="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53" name="Shape 1153"/>
          <p:cNvSpPr/>
          <p:nvPr/>
        </p:nvSpPr>
        <p:spPr>
          <a:xfrm>
            <a:off x="2552596" y="955966"/>
            <a:ext cx="6229617" cy="3505748"/>
          </a:xfrm>
          <a:prstGeom prst="roundRect">
            <a:avLst>
              <a:gd name="adj" fmla="val 4999"/>
            </a:avLst>
          </a:prstGeom>
          <a:gradFill>
            <a:gsLst>
              <a:gs pos="0">
                <a:srgbClr val="29756E"/>
              </a:gs>
              <a:gs pos="100000">
                <a:srgbClr val="33928A"/>
              </a:gs>
            </a:gsLst>
            <a:lin ang="5400000"/>
          </a:gradFill>
          <a:ln w="12700">
            <a:miter lim="400000"/>
          </a:ln>
        </p:spPr>
        <p:txBody>
          <a:bodyPr lIns="50800" tIns="50800" rIns="50800" bIns="50800" anchor="ctr"/>
          <a:lstStyle/>
          <a:p>
            <a:pPr lvl="0">
              <a:defRPr>
                <a:solidFill>
                  <a:srgbClr val="008881"/>
                </a:solidFill>
                <a:uFill>
                  <a:solidFill>
                    <a:srgbClr val="008881"/>
                  </a:solidFill>
                </a:uFill>
              </a:defRPr>
            </a:pPr>
            <a:endParaRPr/>
          </a:p>
        </p:txBody>
      </p:sp>
      <p:pic>
        <p:nvPicPr>
          <p:cNvPr id="1154" name="CF_Logo_Square_White_HighRes.png"/>
          <p:cNvPicPr/>
          <p:nvPr/>
        </p:nvPicPr>
        <p:blipFill>
          <a:blip r:embed="rId2">
            <a:alphaModFix amt="88458"/>
            <a:extLst/>
          </a:blip>
          <a:stretch>
            <a:fillRect/>
          </a:stretch>
        </p:blipFill>
        <p:spPr>
          <a:xfrm>
            <a:off x="7485194" y="950374"/>
            <a:ext cx="1142090" cy="1137528"/>
          </a:xfrm>
          <a:prstGeom prst="rect">
            <a:avLst/>
          </a:prstGeom>
          <a:ln w="12700">
            <a:miter lim="400000"/>
          </a:ln>
          <a:effectLst>
            <a:outerShdw blurRad="177800" dist="25400" dir="5400000" rotWithShape="0">
              <a:srgbClr val="FFFFFF">
                <a:alpha val="77870"/>
              </a:srgbClr>
            </a:outerShdw>
          </a:effectLst>
        </p:spPr>
      </p:pic>
      <p:sp>
        <p:nvSpPr>
          <p:cNvPr id="1155" name="Shape 1155"/>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43</a:t>
            </a:fld>
            <a:endParaRPr sz="800">
              <a:solidFill>
                <a:srgbClr val="808080"/>
              </a:solidFill>
              <a:uFill>
                <a:solidFill>
                  <a:srgbClr val="808080"/>
                </a:solidFill>
              </a:uFill>
            </a:endParaRPr>
          </a:p>
        </p:txBody>
      </p:sp>
      <p:sp>
        <p:nvSpPr>
          <p:cNvPr id="1156" name="Shape 1156"/>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700">
                <a:solidFill>
                  <a:srgbClr val="29756E"/>
                </a:solidFill>
                <a:uFill>
                  <a:solidFill>
                    <a:srgbClr val="2C95DD"/>
                  </a:solidFill>
                </a:uFill>
              </a:rPr>
              <a:t>Platform Monitoring</a:t>
            </a:r>
          </a:p>
        </p:txBody>
      </p:sp>
      <p:pic>
        <p:nvPicPr>
          <p:cNvPr id="1157" name="pasted-image.pdf"/>
          <p:cNvPicPr/>
          <p:nvPr/>
        </p:nvPicPr>
        <p:blipFill>
          <a:blip r:embed="rId3">
            <a:extLst/>
          </a:blip>
          <a:stretch>
            <a:fillRect/>
          </a:stretch>
        </p:blipFill>
        <p:spPr>
          <a:xfrm>
            <a:off x="2779132" y="1142687"/>
            <a:ext cx="1344102" cy="1344103"/>
          </a:xfrm>
          <a:prstGeom prst="rect">
            <a:avLst/>
          </a:prstGeom>
          <a:ln w="12700">
            <a:miter lim="400000"/>
          </a:ln>
        </p:spPr>
      </p:pic>
      <p:pic>
        <p:nvPicPr>
          <p:cNvPr id="1158" name="pasted-image.pdf"/>
          <p:cNvPicPr/>
          <p:nvPr/>
        </p:nvPicPr>
        <p:blipFill>
          <a:blip r:embed="rId4">
            <a:extLst/>
          </a:blip>
          <a:stretch>
            <a:fillRect/>
          </a:stretch>
        </p:blipFill>
        <p:spPr>
          <a:xfrm>
            <a:off x="4953103" y="2149995"/>
            <a:ext cx="3644796" cy="2140595"/>
          </a:xfrm>
          <a:prstGeom prst="rect">
            <a:avLst/>
          </a:prstGeom>
          <a:ln w="12700">
            <a:miter lim="400000"/>
          </a:ln>
        </p:spPr>
      </p:pic>
      <p:sp>
        <p:nvSpPr>
          <p:cNvPr id="1169" name="Shape 1169"/>
          <p:cNvSpPr/>
          <p:nvPr/>
        </p:nvSpPr>
        <p:spPr>
          <a:xfrm>
            <a:off x="5667404" y="2708839"/>
            <a:ext cx="1108097" cy="51145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ln w="19050">
            <a:solidFill>
              <a:srgbClr val="535353"/>
            </a:solidFill>
            <a:tailEnd type="triangle"/>
          </a:ln>
        </p:spPr>
        <p:txBody>
          <a:bodyPr/>
          <a:lstStyle/>
          <a:p>
            <a:pPr lvl="0"/>
            <a:endParaRPr/>
          </a:p>
        </p:txBody>
      </p:sp>
      <p:sp>
        <p:nvSpPr>
          <p:cNvPr id="1160" name="Shape 1160"/>
          <p:cNvSpPr/>
          <p:nvPr/>
        </p:nvSpPr>
        <p:spPr>
          <a:xfrm flipH="1">
            <a:off x="3962201" y="2785188"/>
            <a:ext cx="880733" cy="283833"/>
          </a:xfrm>
          <a:prstGeom prst="line">
            <a:avLst/>
          </a:prstGeom>
          <a:ln w="25400">
            <a:solidFill>
              <a:srgbClr val="DDDDDD"/>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1" name="Shape 1161"/>
          <p:cNvSpPr/>
          <p:nvPr/>
        </p:nvSpPr>
        <p:spPr>
          <a:xfrm flipH="1">
            <a:off x="3962201" y="3289663"/>
            <a:ext cx="884628" cy="1"/>
          </a:xfrm>
          <a:prstGeom prst="line">
            <a:avLst/>
          </a:prstGeom>
          <a:ln w="25400">
            <a:solidFill>
              <a:srgbClr val="DDDDDD"/>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2" name="Shape 1162"/>
          <p:cNvSpPr/>
          <p:nvPr/>
        </p:nvSpPr>
        <p:spPr>
          <a:xfrm flipH="1" flipV="1">
            <a:off x="3961547" y="3511929"/>
            <a:ext cx="881825" cy="355542"/>
          </a:xfrm>
          <a:prstGeom prst="line">
            <a:avLst/>
          </a:prstGeom>
          <a:ln w="25400">
            <a:solidFill>
              <a:srgbClr val="DDDDDD"/>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3" name="Shape 1163"/>
          <p:cNvSpPr/>
          <p:nvPr/>
        </p:nvSpPr>
        <p:spPr>
          <a:xfrm>
            <a:off x="2866115" y="2988177"/>
            <a:ext cx="1049983" cy="602972"/>
          </a:xfrm>
          <a:prstGeom prst="roundRect">
            <a:avLst>
              <a:gd name="adj" fmla="val 6952"/>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Collector</a:t>
            </a:r>
          </a:p>
        </p:txBody>
      </p:sp>
      <p:sp>
        <p:nvSpPr>
          <p:cNvPr id="1164" name="Shape 1164"/>
          <p:cNvSpPr/>
          <p:nvPr/>
        </p:nvSpPr>
        <p:spPr>
          <a:xfrm flipV="1">
            <a:off x="3391106" y="2460359"/>
            <a:ext cx="1" cy="494172"/>
          </a:xfrm>
          <a:prstGeom prst="line">
            <a:avLst/>
          </a:prstGeom>
          <a:ln w="38100">
            <a:solidFill>
              <a:srgbClr val="DDDDDD"/>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5" name="Shape 1165"/>
          <p:cNvSpPr/>
          <p:nvPr/>
        </p:nvSpPr>
        <p:spPr>
          <a:xfrm>
            <a:off x="2926192" y="1655576"/>
            <a:ext cx="1049983" cy="533401"/>
          </a:xfrm>
          <a:prstGeom prst="roundRect">
            <a:avLst>
              <a:gd name="adj" fmla="val 785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Provider</a:t>
            </a:r>
          </a:p>
        </p:txBody>
      </p:sp>
      <p:sp>
        <p:nvSpPr>
          <p:cNvPr id="1166" name="Shape 1166"/>
          <p:cNvSpPr/>
          <p:nvPr/>
        </p:nvSpPr>
        <p:spPr>
          <a:xfrm>
            <a:off x="293732" y="1620791"/>
            <a:ext cx="1636914" cy="1715509"/>
          </a:xfrm>
          <a:prstGeom prst="roundRect">
            <a:avLst>
              <a:gd name="adj" fmla="val 3421"/>
            </a:avLst>
          </a:prstGeom>
          <a:solidFill>
            <a:srgbClr val="66ADA7"/>
          </a:solidFill>
          <a:ln w="3175">
            <a:miter lim="400000"/>
          </a:ln>
          <a:extLst>
            <a:ext uri="{C572A759-6A51-4108-AA02-DFA0A04FC94B}">
              <ma14:wrappingTextBoxFlag xmlns:ma14="http://schemas.microsoft.com/office/mac/drawingml/2011/main" val="1"/>
            </a:ext>
          </a:extLst>
        </p:spPr>
        <p:txBody>
          <a:bodyPr lIns="0" tIns="0" rIns="0" bIns="0"/>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Monitoring Tool</a:t>
            </a:r>
          </a:p>
        </p:txBody>
      </p:sp>
      <p:sp>
        <p:nvSpPr>
          <p:cNvPr id="1167" name="Shape 1167"/>
          <p:cNvSpPr/>
          <p:nvPr/>
        </p:nvSpPr>
        <p:spPr>
          <a:xfrm>
            <a:off x="1948647" y="1913130"/>
            <a:ext cx="812485" cy="1"/>
          </a:xfrm>
          <a:prstGeom prst="line">
            <a:avLst/>
          </a:prstGeom>
          <a:ln w="38100">
            <a:solidFill>
              <a:srgbClr val="A7A7A7"/>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1168" name="pasted-image.png"/>
          <p:cNvPicPr/>
          <p:nvPr/>
        </p:nvPicPr>
        <p:blipFill>
          <a:blip r:embed="rId5">
            <a:extLst/>
          </a:blip>
          <a:stretch>
            <a:fillRect/>
          </a:stretch>
        </p:blipFill>
        <p:spPr>
          <a:xfrm>
            <a:off x="409791" y="2168577"/>
            <a:ext cx="1419319" cy="1049535"/>
          </a:xfrm>
          <a:prstGeom prst="rect">
            <a:avLst/>
          </a:prstGeom>
          <a:ln w="12700">
            <a:miter lim="400000"/>
          </a:ln>
        </p:spPr>
      </p:pic>
    </p:spTree>
    <p:extLst>
      <p:ext uri="{BB962C8B-B14F-4D97-AF65-F5344CB8AC3E}">
        <p14:creationId xmlns:p14="http://schemas.microsoft.com/office/powerpoint/2010/main" val="405676226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1168"/>
                                        </p:tgtEl>
                                        <p:attrNameLst>
                                          <p:attrName>style.visibility</p:attrName>
                                        </p:attrNameLst>
                                      </p:cBhvr>
                                      <p:to>
                                        <p:strVal val="visible"/>
                                      </p:to>
                                    </p:set>
                                    <p:anim calcmode="lin" valueType="num">
                                      <p:cBhvr>
                                        <p:cTn id="7" dur="500" fill="hold"/>
                                        <p:tgtEl>
                                          <p:spTgt spid="1168"/>
                                        </p:tgtEl>
                                        <p:attrNameLst>
                                          <p:attrName>ppt_w</p:attrName>
                                        </p:attrNameLst>
                                      </p:cBhvr>
                                      <p:tavLst>
                                        <p:tav tm="0">
                                          <p:val>
                                            <p:fltVal val="0"/>
                                          </p:val>
                                        </p:tav>
                                        <p:tav tm="100000">
                                          <p:val>
                                            <p:strVal val="#ppt_w"/>
                                          </p:val>
                                        </p:tav>
                                      </p:tavLst>
                                    </p:anim>
                                    <p:anim calcmode="lin" valueType="num">
                                      <p:cBhvr>
                                        <p:cTn id="8" dur="500" fill="hold"/>
                                        <p:tgtEl>
                                          <p:spTgt spid="116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8" grpId="0" animBg="1" advAuto="0"/>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71" name="Shape 1171"/>
          <p:cNvSpPr/>
          <p:nvPr/>
        </p:nvSpPr>
        <p:spPr>
          <a:xfrm>
            <a:off x="2064368" y="6974"/>
            <a:ext cx="7085117"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1172" name="Shape 1172"/>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44</a:t>
            </a:fld>
            <a:endParaRPr sz="800">
              <a:solidFill>
                <a:srgbClr val="808080"/>
              </a:solidFill>
              <a:uFill>
                <a:solidFill>
                  <a:srgbClr val="808080"/>
                </a:solidFill>
              </a:uFill>
            </a:endParaRPr>
          </a:p>
        </p:txBody>
      </p:sp>
      <p:pic>
        <p:nvPicPr>
          <p:cNvPr id="1173" name="pasted-image.png"/>
          <p:cNvPicPr/>
          <p:nvPr/>
        </p:nvPicPr>
        <p:blipFill>
          <a:blip r:embed="rId2">
            <a:extLst/>
          </a:blip>
          <a:stretch>
            <a:fillRect/>
          </a:stretch>
        </p:blipFill>
        <p:spPr>
          <a:xfrm>
            <a:off x="174016" y="1282550"/>
            <a:ext cx="1553845" cy="2071793"/>
          </a:xfrm>
          <a:prstGeom prst="rect">
            <a:avLst/>
          </a:prstGeom>
          <a:ln w="12700">
            <a:miter lim="400000"/>
          </a:ln>
        </p:spPr>
      </p:pic>
      <p:sp>
        <p:nvSpPr>
          <p:cNvPr id="1174" name="Shape 1174"/>
          <p:cNvSpPr/>
          <p:nvPr/>
        </p:nvSpPr>
        <p:spPr>
          <a:xfrm>
            <a:off x="244422" y="3306973"/>
            <a:ext cx="1673992" cy="3180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a:solidFill>
                  <a:srgbClr val="000000"/>
                </a:solidFill>
                <a:uFillTx/>
              </a:defRPr>
            </a:lvl1pPr>
          </a:lstStyle>
          <a:p>
            <a:pPr lvl="0"/>
            <a:r>
              <a:rPr dirty="0">
                <a:solidFill>
                  <a:srgbClr val="FFFFFF"/>
                </a:solidFill>
              </a:rPr>
              <a:t>Operator Concerns</a:t>
            </a:r>
          </a:p>
        </p:txBody>
      </p:sp>
      <p:grpSp>
        <p:nvGrpSpPr>
          <p:cNvPr id="1177" name="Group 1177"/>
          <p:cNvGrpSpPr/>
          <p:nvPr/>
        </p:nvGrpSpPr>
        <p:grpSpPr>
          <a:xfrm>
            <a:off x="7353540" y="2380969"/>
            <a:ext cx="1454663" cy="1914039"/>
            <a:chOff x="0" y="0"/>
            <a:chExt cx="1454662" cy="1914038"/>
          </a:xfrm>
        </p:grpSpPr>
        <p:pic>
          <p:nvPicPr>
            <p:cNvPr id="1175"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176" name="Shape 1176"/>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180" name="Group 1180"/>
          <p:cNvGrpSpPr/>
          <p:nvPr/>
        </p:nvGrpSpPr>
        <p:grpSpPr>
          <a:xfrm>
            <a:off x="5308936" y="2652585"/>
            <a:ext cx="1877993" cy="1626811"/>
            <a:chOff x="0" y="0"/>
            <a:chExt cx="1877991" cy="1626809"/>
          </a:xfrm>
        </p:grpSpPr>
        <p:sp>
          <p:nvSpPr>
            <p:cNvPr id="1178" name="Shape 1178"/>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179"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183" name="Group 1183"/>
          <p:cNvGrpSpPr/>
          <p:nvPr/>
        </p:nvGrpSpPr>
        <p:grpSpPr>
          <a:xfrm>
            <a:off x="3355680" y="603464"/>
            <a:ext cx="1529667" cy="1258473"/>
            <a:chOff x="0" y="0"/>
            <a:chExt cx="1529665" cy="1258471"/>
          </a:xfrm>
        </p:grpSpPr>
        <p:sp>
          <p:nvSpPr>
            <p:cNvPr id="1181" name="Shape 1181"/>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182"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186" name="Group 1186"/>
          <p:cNvGrpSpPr/>
          <p:nvPr/>
        </p:nvGrpSpPr>
        <p:grpSpPr>
          <a:xfrm>
            <a:off x="3291027" y="2433975"/>
            <a:ext cx="1658973" cy="1808026"/>
            <a:chOff x="0" y="0"/>
            <a:chExt cx="1658971" cy="1808025"/>
          </a:xfrm>
        </p:grpSpPr>
        <p:sp>
          <p:nvSpPr>
            <p:cNvPr id="1184" name="Shape 1184"/>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185"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189" name="Group 1189"/>
          <p:cNvGrpSpPr/>
          <p:nvPr/>
        </p:nvGrpSpPr>
        <p:grpSpPr>
          <a:xfrm>
            <a:off x="5126013" y="308508"/>
            <a:ext cx="1735839" cy="1848385"/>
            <a:chOff x="0" y="0"/>
            <a:chExt cx="1735837" cy="1848384"/>
          </a:xfrm>
        </p:grpSpPr>
        <p:sp>
          <p:nvSpPr>
            <p:cNvPr id="1187" name="Shape 1187"/>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188"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192" name="Group 1192"/>
          <p:cNvGrpSpPr/>
          <p:nvPr/>
        </p:nvGrpSpPr>
        <p:grpSpPr>
          <a:xfrm>
            <a:off x="7236216" y="206908"/>
            <a:ext cx="1553845" cy="1839919"/>
            <a:chOff x="0" y="0"/>
            <a:chExt cx="1553844" cy="1839917"/>
          </a:xfrm>
        </p:grpSpPr>
        <p:pic>
          <p:nvPicPr>
            <p:cNvPr id="1190"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191" name="Shape 1191"/>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193"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194" name="pasted-image.png"/>
          <p:cNvPicPr/>
          <p:nvPr/>
        </p:nvPicPr>
        <p:blipFill>
          <a:blip r:embed="rId9">
            <a:extLst/>
          </a:blip>
          <a:stretch>
            <a:fillRect/>
          </a:stretch>
        </p:blipFill>
        <p:spPr>
          <a:xfrm>
            <a:off x="6419320" y="2276210"/>
            <a:ext cx="385764" cy="385764"/>
          </a:xfrm>
          <a:prstGeom prst="rect">
            <a:avLst/>
          </a:prstGeom>
          <a:ln w="12700">
            <a:miter lim="400000"/>
          </a:ln>
        </p:spPr>
      </p:pic>
      <p:pic>
        <p:nvPicPr>
          <p:cNvPr id="1195" name="pasted-image.png"/>
          <p:cNvPicPr/>
          <p:nvPr/>
        </p:nvPicPr>
        <p:blipFill>
          <a:blip r:embed="rId9">
            <a:extLst/>
          </a:blip>
          <a:stretch>
            <a:fillRect/>
          </a:stretch>
        </p:blipFill>
        <p:spPr>
          <a:xfrm>
            <a:off x="4347818" y="2209270"/>
            <a:ext cx="385764" cy="385764"/>
          </a:xfrm>
          <a:prstGeom prst="rect">
            <a:avLst/>
          </a:prstGeom>
          <a:ln w="12700">
            <a:miter lim="400000"/>
          </a:ln>
        </p:spPr>
      </p:pic>
      <p:pic>
        <p:nvPicPr>
          <p:cNvPr id="1196" name="pasted-image.png"/>
          <p:cNvPicPr/>
          <p:nvPr/>
        </p:nvPicPr>
        <p:blipFill>
          <a:blip r:embed="rId9">
            <a:extLst/>
          </a:blip>
          <a:stretch>
            <a:fillRect/>
          </a:stretch>
        </p:blipFill>
        <p:spPr>
          <a:xfrm>
            <a:off x="4347818" y="168803"/>
            <a:ext cx="385764" cy="385764"/>
          </a:xfrm>
          <a:prstGeom prst="rect">
            <a:avLst/>
          </a:prstGeom>
          <a:ln w="12700">
            <a:miter lim="400000"/>
          </a:ln>
        </p:spPr>
      </p:pic>
      <p:pic>
        <p:nvPicPr>
          <p:cNvPr id="1197" name="pasted-image.png"/>
          <p:cNvPicPr/>
          <p:nvPr/>
        </p:nvPicPr>
        <p:blipFill>
          <a:blip r:embed="rId9">
            <a:extLst/>
          </a:blip>
          <a:stretch>
            <a:fillRect/>
          </a:stretch>
        </p:blipFill>
        <p:spPr>
          <a:xfrm>
            <a:off x="8627268" y="2276210"/>
            <a:ext cx="385764" cy="385764"/>
          </a:xfrm>
          <a:prstGeom prst="rect">
            <a:avLst/>
          </a:prstGeom>
          <a:ln w="12700">
            <a:miter lim="400000"/>
          </a:ln>
        </p:spPr>
      </p:pic>
    </p:spTree>
    <p:extLst>
      <p:ext uri="{BB962C8B-B14F-4D97-AF65-F5344CB8AC3E}">
        <p14:creationId xmlns:p14="http://schemas.microsoft.com/office/powerpoint/2010/main" val="15064939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197"/>
                                        </p:tgtEl>
                                        <p:attrNameLst>
                                          <p:attrName>style.visibility</p:attrName>
                                        </p:attrNameLst>
                                      </p:cBhvr>
                                      <p:to>
                                        <p:strVal val="visible"/>
                                      </p:to>
                                    </p:set>
                                    <p:anim calcmode="lin" valueType="num">
                                      <p:cBhvr>
                                        <p:cTn id="7" dur="750" fill="hold"/>
                                        <p:tgtEl>
                                          <p:spTgt spid="1197"/>
                                        </p:tgtEl>
                                        <p:attrNameLst>
                                          <p:attrName>ppt_w</p:attrName>
                                        </p:attrNameLst>
                                      </p:cBhvr>
                                      <p:tavLst>
                                        <p:tav tm="0">
                                          <p:val>
                                            <p:fltVal val="0"/>
                                          </p:val>
                                        </p:tav>
                                        <p:tav tm="100000">
                                          <p:val>
                                            <p:strVal val="#ppt_w"/>
                                          </p:val>
                                        </p:tav>
                                      </p:tavLst>
                                    </p:anim>
                                    <p:anim calcmode="lin" valueType="num">
                                      <p:cBhvr>
                                        <p:cTn id="8" dur="750" fill="hold"/>
                                        <p:tgtEl>
                                          <p:spTgt spid="1197"/>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23" presetClass="entr" presetSubtype="16" fill="hold" grpId="0" nodeType="afterEffect">
                                  <p:stCondLst>
                                    <p:cond delay="0"/>
                                  </p:stCondLst>
                                  <p:iterate>
                                    <p:tmAbs val="0"/>
                                  </p:iterate>
                                  <p:childTnLst>
                                    <p:set>
                                      <p:cBhvr>
                                        <p:cTn id="11" fill="hold"/>
                                        <p:tgtEl>
                                          <p:spTgt spid="1196"/>
                                        </p:tgtEl>
                                        <p:attrNameLst>
                                          <p:attrName>style.visibility</p:attrName>
                                        </p:attrNameLst>
                                      </p:cBhvr>
                                      <p:to>
                                        <p:strVal val="visible"/>
                                      </p:to>
                                    </p:set>
                                    <p:anim calcmode="lin" valueType="num">
                                      <p:cBhvr>
                                        <p:cTn id="12" dur="750" fill="hold"/>
                                        <p:tgtEl>
                                          <p:spTgt spid="1196"/>
                                        </p:tgtEl>
                                        <p:attrNameLst>
                                          <p:attrName>ppt_w</p:attrName>
                                        </p:attrNameLst>
                                      </p:cBhvr>
                                      <p:tavLst>
                                        <p:tav tm="0">
                                          <p:val>
                                            <p:fltVal val="0"/>
                                          </p:val>
                                        </p:tav>
                                        <p:tav tm="100000">
                                          <p:val>
                                            <p:strVal val="#ppt_w"/>
                                          </p:val>
                                        </p:tav>
                                      </p:tavLst>
                                    </p:anim>
                                    <p:anim calcmode="lin" valueType="num">
                                      <p:cBhvr>
                                        <p:cTn id="13" dur="750" fill="hold"/>
                                        <p:tgtEl>
                                          <p:spTgt spid="119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6" grpId="0" animBg="1" advAuto="0"/>
      <p:bldP spid="1197" grpId="0" animBg="1" advAuto="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99" name="Shape 1199"/>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45</a:t>
            </a:fld>
            <a:endParaRPr sz="800">
              <a:solidFill>
                <a:srgbClr val="808080"/>
              </a:solidFill>
              <a:uFill>
                <a:solidFill>
                  <a:srgbClr val="808080"/>
                </a:solidFill>
              </a:uFill>
            </a:endParaRPr>
          </a:p>
        </p:txBody>
      </p:sp>
      <p:sp>
        <p:nvSpPr>
          <p:cNvPr id="1200" name="Shape 1200"/>
          <p:cNvSpPr>
            <a:spLocks noGrp="1"/>
          </p:cNvSpPr>
          <p:nvPr>
            <p:ph type="title" idx="4294967295"/>
          </p:nvPr>
        </p:nvSpPr>
        <p:spPr>
          <a:xfrm>
            <a:off x="366712" y="3466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4 Layers of built-in High Availability</a:t>
            </a:r>
          </a:p>
        </p:txBody>
      </p:sp>
      <p:pic>
        <p:nvPicPr>
          <p:cNvPr id="1202" name="pasted-image.png"/>
          <p:cNvPicPr/>
          <p:nvPr/>
        </p:nvPicPr>
        <p:blipFill>
          <a:blip r:embed="rId2">
            <a:extLst/>
          </a:blip>
          <a:stretch>
            <a:fillRect/>
          </a:stretch>
        </p:blipFill>
        <p:spPr>
          <a:xfrm>
            <a:off x="4388147" y="1259428"/>
            <a:ext cx="4665815" cy="3382716"/>
          </a:xfrm>
          <a:prstGeom prst="rect">
            <a:avLst/>
          </a:prstGeom>
          <a:ln w="12700">
            <a:miter lim="400000"/>
          </a:ln>
        </p:spPr>
      </p:pic>
      <p:sp>
        <p:nvSpPr>
          <p:cNvPr id="1203" name="Shape 1203"/>
          <p:cNvSpPr/>
          <p:nvPr/>
        </p:nvSpPr>
        <p:spPr>
          <a:xfrm>
            <a:off x="205665" y="1500400"/>
            <a:ext cx="3492648" cy="28931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lnSpc>
                <a:spcPct val="200000"/>
              </a:lnSpc>
              <a:defRPr>
                <a:solidFill>
                  <a:srgbClr val="000000"/>
                </a:solidFill>
                <a:uFillTx/>
              </a:defRPr>
            </a:pPr>
            <a:r>
              <a:rPr sz="2400">
                <a:solidFill>
                  <a:srgbClr val="FFFFFF"/>
                </a:solidFill>
              </a:rPr>
              <a:t> Application Instance</a:t>
            </a:r>
          </a:p>
          <a:p>
            <a:pPr lvl="0" defTabSz="457200">
              <a:lnSpc>
                <a:spcPct val="200000"/>
              </a:lnSpc>
              <a:defRPr>
                <a:solidFill>
                  <a:srgbClr val="000000"/>
                </a:solidFill>
                <a:uFillTx/>
              </a:defRPr>
            </a:pPr>
            <a:r>
              <a:rPr sz="2400">
                <a:solidFill>
                  <a:srgbClr val="FFFFFF"/>
                </a:solidFill>
              </a:rPr>
              <a:t> Platform Processes</a:t>
            </a:r>
          </a:p>
          <a:p>
            <a:pPr lvl="0" defTabSz="457200">
              <a:lnSpc>
                <a:spcPct val="200000"/>
              </a:lnSpc>
              <a:defRPr>
                <a:solidFill>
                  <a:srgbClr val="000000"/>
                </a:solidFill>
                <a:uFillTx/>
              </a:defRPr>
            </a:pPr>
            <a:r>
              <a:rPr sz="2400">
                <a:solidFill>
                  <a:srgbClr val="FFFFFF"/>
                </a:solidFill>
              </a:rPr>
              <a:t> Platform VMs</a:t>
            </a:r>
          </a:p>
          <a:p>
            <a:pPr lvl="0" defTabSz="457200">
              <a:lnSpc>
                <a:spcPct val="200000"/>
              </a:lnSpc>
              <a:defRPr>
                <a:solidFill>
                  <a:srgbClr val="000000"/>
                </a:solidFill>
                <a:uFillTx/>
              </a:defRPr>
            </a:pPr>
            <a:r>
              <a:rPr sz="2400">
                <a:solidFill>
                  <a:srgbClr val="FFFFFF"/>
                </a:solidFill>
              </a:rPr>
              <a:t> Availability Zones</a:t>
            </a:r>
          </a:p>
        </p:txBody>
      </p:sp>
    </p:spTree>
    <p:extLst>
      <p:ext uri="{BB962C8B-B14F-4D97-AF65-F5344CB8AC3E}">
        <p14:creationId xmlns:p14="http://schemas.microsoft.com/office/powerpoint/2010/main" val="7367441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ounded Rectangle 6"/>
          <p:cNvSpPr/>
          <p:nvPr/>
        </p:nvSpPr>
        <p:spPr>
          <a:xfrm>
            <a:off x="1637752" y="971550"/>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Arial"/>
            </a:endParaRPr>
          </a:p>
        </p:txBody>
      </p:sp>
      <p:sp>
        <p:nvSpPr>
          <p:cNvPr id="96" name="Rounded Rectangle 95"/>
          <p:cNvSpPr/>
          <p:nvPr/>
        </p:nvSpPr>
        <p:spPr bwMode="auto">
          <a:xfrm rot="16200000">
            <a:off x="214099" y="2499035"/>
            <a:ext cx="3581399"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r>
              <a:rPr lang="en-US" sz="1600" dirty="0" smtClean="0">
                <a:solidFill>
                  <a:prstClr val="white">
                    <a:lumMod val="95000"/>
                  </a:prstClr>
                </a:solidFill>
                <a:latin typeface="Calibri"/>
              </a:rPr>
              <a:t>Router</a:t>
            </a:r>
          </a:p>
        </p:txBody>
      </p:sp>
      <p:sp>
        <p:nvSpPr>
          <p:cNvPr id="5" name="Title 1"/>
          <p:cNvSpPr>
            <a:spLocks noGrp="1"/>
          </p:cNvSpPr>
          <p:nvPr>
            <p:ph type="title"/>
          </p:nvPr>
        </p:nvSpPr>
        <p:spPr>
          <a:xfrm>
            <a:off x="366717" y="325440"/>
            <a:ext cx="8410575" cy="460375"/>
          </a:xfrm>
        </p:spPr>
        <p:txBody>
          <a:bodyPr/>
          <a:lstStyle/>
          <a:p>
            <a:r>
              <a:rPr lang="en-US" sz="2800" dirty="0">
                <a:solidFill>
                  <a:srgbClr val="29756E"/>
                </a:solidFill>
                <a:uFill>
                  <a:solidFill>
                    <a:srgbClr val="2C95DD"/>
                  </a:solidFill>
                </a:uFill>
              </a:rPr>
              <a:t>App Instance HA</a:t>
            </a:r>
            <a:endParaRPr lang="en-US" sz="2800" i="1" dirty="0">
              <a:solidFill>
                <a:srgbClr val="006661"/>
              </a:solidFill>
            </a:endParaRPr>
          </a:p>
        </p:txBody>
      </p:sp>
      <p:sp>
        <p:nvSpPr>
          <p:cNvPr id="10" name="Rounded Rectangle 9"/>
          <p:cNvSpPr>
            <a:spLocks noChangeArrowheads="1"/>
          </p:cNvSpPr>
          <p:nvPr/>
        </p:nvSpPr>
        <p:spPr bwMode="auto">
          <a:xfrm>
            <a:off x="2286000" y="1538734"/>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Blobstore</a:t>
            </a:r>
            <a:endParaRPr lang="en-US" sz="1200" b="1" dirty="0">
              <a:solidFill>
                <a:srgbClr val="FFFFFF"/>
              </a:solidFill>
              <a:latin typeface="Arial"/>
            </a:endParaRPr>
          </a:p>
        </p:txBody>
      </p:sp>
      <p:sp>
        <p:nvSpPr>
          <p:cNvPr id="12" name="Oval 194"/>
          <p:cNvSpPr/>
          <p:nvPr/>
        </p:nvSpPr>
        <p:spPr>
          <a:xfrm>
            <a:off x="2349509" y="1652736"/>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2" name="Group 12"/>
          <p:cNvGrpSpPr/>
          <p:nvPr/>
        </p:nvGrpSpPr>
        <p:grpSpPr>
          <a:xfrm>
            <a:off x="4038600" y="1538734"/>
            <a:ext cx="1533402" cy="443726"/>
            <a:chOff x="5181600" y="2326964"/>
            <a:chExt cx="1533402" cy="443726"/>
          </a:xfrm>
        </p:grpSpPr>
        <p:sp>
          <p:nvSpPr>
            <p:cNvPr id="14" name="Rounded Rectangle 13"/>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Cloud Controller</a:t>
              </a:r>
              <a:endParaRPr lang="en-US" sz="1200" b="1" dirty="0">
                <a:solidFill>
                  <a:srgbClr val="FFFFFF"/>
                </a:solidFill>
                <a:latin typeface="Arial"/>
              </a:endParaRPr>
            </a:p>
          </p:txBody>
        </p:sp>
        <p:sp>
          <p:nvSpPr>
            <p:cNvPr id="15"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16" name="Rounded Rectangle 15"/>
          <p:cNvSpPr>
            <a:spLocks noChangeArrowheads="1"/>
          </p:cNvSpPr>
          <p:nvPr/>
        </p:nvSpPr>
        <p:spPr bwMode="auto">
          <a:xfrm>
            <a:off x="6685883" y="153873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Health Manager</a:t>
            </a:r>
            <a:endParaRPr lang="en-US" sz="1200" b="1" dirty="0">
              <a:solidFill>
                <a:srgbClr val="FFFFFF"/>
              </a:solidFill>
              <a:latin typeface="Arial"/>
            </a:endParaRPr>
          </a:p>
        </p:txBody>
      </p:sp>
      <p:sp>
        <p:nvSpPr>
          <p:cNvPr id="17" name="Heart 16"/>
          <p:cNvSpPr/>
          <p:nvPr/>
        </p:nvSpPr>
        <p:spPr>
          <a:xfrm>
            <a:off x="6739351" y="1670717"/>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3" name="Group 17"/>
          <p:cNvGrpSpPr/>
          <p:nvPr/>
        </p:nvGrpSpPr>
        <p:grpSpPr>
          <a:xfrm>
            <a:off x="7436578" y="1093417"/>
            <a:ext cx="979755" cy="416992"/>
            <a:chOff x="6586863" y="1121740"/>
            <a:chExt cx="979755" cy="416992"/>
          </a:xfrm>
        </p:grpSpPr>
        <p:sp>
          <p:nvSpPr>
            <p:cNvPr id="19" name="Rounded Rectangle 67"/>
            <p:cNvSpPr/>
            <p:nvPr/>
          </p:nvSpPr>
          <p:spPr>
            <a:xfrm>
              <a:off x="6937291" y="1121740"/>
              <a:ext cx="329447" cy="219564"/>
            </a:xfrm>
            <a:custGeom>
              <a:avLst/>
              <a:gdLst/>
              <a:ahLst/>
              <a:cxnLst/>
              <a:rect l="l" t="t" r="r" b="b"/>
              <a:pathLst>
                <a:path w="1555750" h="1036848">
                  <a:moveTo>
                    <a:pt x="284757" y="929116"/>
                  </a:moveTo>
                  <a:cubicBezTo>
                    <a:pt x="271129" y="929116"/>
                    <a:pt x="260083" y="940163"/>
                    <a:pt x="260082" y="953791"/>
                  </a:cubicBezTo>
                  <a:cubicBezTo>
                    <a:pt x="260083" y="967418"/>
                    <a:pt x="271129" y="978465"/>
                    <a:pt x="284757" y="978465"/>
                  </a:cubicBezTo>
                  <a:lnTo>
                    <a:pt x="455719" y="978466"/>
                  </a:lnTo>
                  <a:cubicBezTo>
                    <a:pt x="469347" y="978466"/>
                    <a:pt x="480394" y="967419"/>
                    <a:pt x="480394" y="953791"/>
                  </a:cubicBezTo>
                  <a:lnTo>
                    <a:pt x="480395" y="953791"/>
                  </a:lnTo>
                  <a:cubicBezTo>
                    <a:pt x="480395" y="940163"/>
                    <a:pt x="469348" y="929116"/>
                    <a:pt x="455720" y="929116"/>
                  </a:cubicBezTo>
                  <a:close/>
                  <a:moveTo>
                    <a:pt x="284757" y="820872"/>
                  </a:moveTo>
                  <a:cubicBezTo>
                    <a:pt x="271129" y="820872"/>
                    <a:pt x="260083" y="831919"/>
                    <a:pt x="260082" y="845547"/>
                  </a:cubicBezTo>
                  <a:cubicBezTo>
                    <a:pt x="260083" y="859174"/>
                    <a:pt x="271129" y="870221"/>
                    <a:pt x="284757" y="870221"/>
                  </a:cubicBezTo>
                  <a:lnTo>
                    <a:pt x="897679" y="870222"/>
                  </a:lnTo>
                  <a:cubicBezTo>
                    <a:pt x="911307" y="870222"/>
                    <a:pt x="922354" y="859175"/>
                    <a:pt x="922354" y="845547"/>
                  </a:cubicBezTo>
                  <a:lnTo>
                    <a:pt x="922355" y="845547"/>
                  </a:lnTo>
                  <a:cubicBezTo>
                    <a:pt x="922355" y="831919"/>
                    <a:pt x="911308" y="820872"/>
                    <a:pt x="897680" y="820872"/>
                  </a:cubicBezTo>
                  <a:close/>
                  <a:moveTo>
                    <a:pt x="284757" y="712628"/>
                  </a:moveTo>
                  <a:cubicBezTo>
                    <a:pt x="271129" y="712628"/>
                    <a:pt x="260083" y="723675"/>
                    <a:pt x="260082" y="737303"/>
                  </a:cubicBezTo>
                  <a:cubicBezTo>
                    <a:pt x="260083" y="750930"/>
                    <a:pt x="271129" y="761977"/>
                    <a:pt x="284757" y="761977"/>
                  </a:cubicBezTo>
                  <a:lnTo>
                    <a:pt x="897679" y="761978"/>
                  </a:lnTo>
                  <a:cubicBezTo>
                    <a:pt x="911307" y="761978"/>
                    <a:pt x="922354" y="750931"/>
                    <a:pt x="922354" y="737303"/>
                  </a:cubicBezTo>
                  <a:lnTo>
                    <a:pt x="922355" y="737303"/>
                  </a:lnTo>
                  <a:cubicBezTo>
                    <a:pt x="922355" y="723675"/>
                    <a:pt x="911308" y="712628"/>
                    <a:pt x="897680" y="712628"/>
                  </a:cubicBezTo>
                  <a:close/>
                  <a:moveTo>
                    <a:pt x="781318" y="0"/>
                  </a:moveTo>
                  <a:lnTo>
                    <a:pt x="1491982" y="0"/>
                  </a:lnTo>
                  <a:cubicBezTo>
                    <a:pt x="1527200" y="0"/>
                    <a:pt x="1555750" y="28550"/>
                    <a:pt x="1555750" y="63768"/>
                  </a:cubicBezTo>
                  <a:lnTo>
                    <a:pt x="1555750" y="318835"/>
                  </a:lnTo>
                  <a:cubicBezTo>
                    <a:pt x="1555750" y="354053"/>
                    <a:pt x="1527200" y="382603"/>
                    <a:pt x="1491982" y="382603"/>
                  </a:cubicBezTo>
                  <a:lnTo>
                    <a:pt x="1131919" y="382603"/>
                  </a:lnTo>
                  <a:cubicBezTo>
                    <a:pt x="1104333" y="519908"/>
                    <a:pt x="739336" y="555028"/>
                    <a:pt x="734737" y="654245"/>
                  </a:cubicBezTo>
                  <a:lnTo>
                    <a:pt x="1118669" y="654245"/>
                  </a:lnTo>
                  <a:cubicBezTo>
                    <a:pt x="1153887" y="654245"/>
                    <a:pt x="1182437" y="682795"/>
                    <a:pt x="1182437" y="718013"/>
                  </a:cubicBezTo>
                  <a:lnTo>
                    <a:pt x="1182437" y="973080"/>
                  </a:lnTo>
                  <a:cubicBezTo>
                    <a:pt x="1182437" y="1008298"/>
                    <a:pt x="1153887" y="1036848"/>
                    <a:pt x="1118669" y="1036848"/>
                  </a:cubicBezTo>
                  <a:lnTo>
                    <a:pt x="63768" y="1036848"/>
                  </a:lnTo>
                  <a:cubicBezTo>
                    <a:pt x="28550" y="1036848"/>
                    <a:pt x="0" y="1008298"/>
                    <a:pt x="0" y="973080"/>
                  </a:cubicBezTo>
                  <a:lnTo>
                    <a:pt x="0" y="718013"/>
                  </a:lnTo>
                  <a:cubicBezTo>
                    <a:pt x="0" y="682795"/>
                    <a:pt x="28550" y="654245"/>
                    <a:pt x="63768" y="654245"/>
                  </a:cubicBezTo>
                  <a:lnTo>
                    <a:pt x="554063" y="654245"/>
                  </a:lnTo>
                  <a:cubicBezTo>
                    <a:pt x="563786" y="492284"/>
                    <a:pt x="906135" y="481714"/>
                    <a:pt x="949468" y="382603"/>
                  </a:cubicBezTo>
                  <a:lnTo>
                    <a:pt x="781318" y="382603"/>
                  </a:lnTo>
                  <a:cubicBezTo>
                    <a:pt x="746100" y="382603"/>
                    <a:pt x="717550" y="354053"/>
                    <a:pt x="717550" y="318835"/>
                  </a:cubicBezTo>
                  <a:lnTo>
                    <a:pt x="717550" y="63768"/>
                  </a:lnTo>
                  <a:cubicBezTo>
                    <a:pt x="717550" y="28550"/>
                    <a:pt x="746100" y="0"/>
                    <a:pt x="78131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0" name="TextBox 19"/>
            <p:cNvSpPr txBox="1"/>
            <p:nvPr/>
          </p:nvSpPr>
          <p:spPr>
            <a:xfrm>
              <a:off x="6586863" y="1284816"/>
              <a:ext cx="979755" cy="253916"/>
            </a:xfrm>
            <a:prstGeom prst="rect">
              <a:avLst/>
            </a:prstGeom>
            <a:noFill/>
          </p:spPr>
          <p:txBody>
            <a:bodyPr wrap="none" rtlCol="0">
              <a:spAutoFit/>
            </a:bodyPr>
            <a:lstStyle/>
            <a:p>
              <a:pPr algn="ctr"/>
              <a:r>
                <a:rPr lang="en-US" sz="1050" b="1" dirty="0" smtClean="0">
                  <a:solidFill>
                    <a:srgbClr val="4D4D4D"/>
                  </a:solidFill>
                  <a:latin typeface="Arial"/>
                </a:rPr>
                <a:t>Actual State</a:t>
              </a:r>
            </a:p>
          </p:txBody>
        </p:sp>
      </p:grpSp>
      <p:grpSp>
        <p:nvGrpSpPr>
          <p:cNvPr id="4" name="Group 20"/>
          <p:cNvGrpSpPr/>
          <p:nvPr/>
        </p:nvGrpSpPr>
        <p:grpSpPr>
          <a:xfrm>
            <a:off x="6489402" y="1093417"/>
            <a:ext cx="1045309" cy="416992"/>
            <a:chOff x="5639687" y="1121740"/>
            <a:chExt cx="1045309" cy="416992"/>
          </a:xfrm>
        </p:grpSpPr>
        <p:sp>
          <p:nvSpPr>
            <p:cNvPr id="22" name="Rounded Rectangle 42"/>
            <p:cNvSpPr/>
            <p:nvPr/>
          </p:nvSpPr>
          <p:spPr>
            <a:xfrm>
              <a:off x="5966682" y="1121740"/>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lumMod val="50000"/>
                  </a:srgbClr>
                </a:solidFill>
                <a:latin typeface="Arial"/>
              </a:endParaRPr>
            </a:p>
          </p:txBody>
        </p:sp>
        <p:sp>
          <p:nvSpPr>
            <p:cNvPr id="23" name="TextBox 22"/>
            <p:cNvSpPr txBox="1"/>
            <p:nvPr/>
          </p:nvSpPr>
          <p:spPr>
            <a:xfrm>
              <a:off x="5639687" y="1284816"/>
              <a:ext cx="1045309" cy="253916"/>
            </a:xfrm>
            <a:prstGeom prst="rect">
              <a:avLst/>
            </a:prstGeom>
            <a:noFill/>
          </p:spPr>
          <p:txBody>
            <a:bodyPr wrap="none" rtlCol="0">
              <a:spAutoFit/>
            </a:bodyPr>
            <a:lstStyle/>
            <a:p>
              <a:pPr algn="ctr"/>
              <a:r>
                <a:rPr lang="en-US" sz="1050" b="1" dirty="0" smtClean="0">
                  <a:solidFill>
                    <a:srgbClr val="4D4D4D"/>
                  </a:solidFill>
                  <a:latin typeface="Arial"/>
                </a:rPr>
                <a:t>Desired State</a:t>
              </a:r>
            </a:p>
          </p:txBody>
        </p:sp>
      </p:grpSp>
      <p:sp>
        <p:nvSpPr>
          <p:cNvPr id="24" name="Rounded Rectangle 23"/>
          <p:cNvSpPr>
            <a:spLocks noChangeArrowheads="1"/>
          </p:cNvSpPr>
          <p:nvPr/>
        </p:nvSpPr>
        <p:spPr bwMode="auto">
          <a:xfrm>
            <a:off x="4038600" y="2305111"/>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Messaging</a:t>
            </a:r>
            <a:br>
              <a:rPr lang="en-US" sz="1200" b="1" dirty="0" smtClean="0">
                <a:solidFill>
                  <a:srgbClr val="FFFFFF"/>
                </a:solidFill>
                <a:latin typeface="Arial"/>
              </a:rPr>
            </a:br>
            <a:r>
              <a:rPr lang="en-US" sz="1200" b="1" dirty="0" smtClean="0">
                <a:solidFill>
                  <a:srgbClr val="FFFFFF"/>
                </a:solidFill>
                <a:latin typeface="Arial"/>
              </a:rPr>
              <a:t>(NATS)</a:t>
            </a:r>
            <a:endParaRPr lang="en-US" sz="1200" b="1" dirty="0">
              <a:solidFill>
                <a:srgbClr val="FFFFFF"/>
              </a:solidFill>
              <a:latin typeface="Arial"/>
            </a:endParaRPr>
          </a:p>
        </p:txBody>
      </p:sp>
      <p:sp>
        <p:nvSpPr>
          <p:cNvPr id="25" name="Teardrop 133"/>
          <p:cNvSpPr/>
          <p:nvPr/>
        </p:nvSpPr>
        <p:spPr>
          <a:xfrm rot="11254553">
            <a:off x="4094833" y="2426122"/>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8" name="Group 25"/>
          <p:cNvGrpSpPr/>
          <p:nvPr/>
        </p:nvGrpSpPr>
        <p:grpSpPr>
          <a:xfrm>
            <a:off x="3057295" y="3441842"/>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DEA</a:t>
              </a:r>
              <a:endParaRPr lang="en-US" sz="1200" b="1" dirty="0">
                <a:solidFill>
                  <a:srgbClr val="FFFFFF"/>
                </a:solidFill>
                <a:latin typeface="Arial"/>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9" name="Group 28"/>
          <p:cNvGrpSpPr/>
          <p:nvPr/>
        </p:nvGrpSpPr>
        <p:grpSpPr>
          <a:xfrm>
            <a:off x="4249009" y="3441842"/>
            <a:ext cx="1099435" cy="781049"/>
            <a:chOff x="5412945" y="3105151"/>
            <a:chExt cx="1099435" cy="781049"/>
          </a:xfrm>
        </p:grpSpPr>
        <p:sp>
          <p:nvSpPr>
            <p:cNvPr id="30" name="Rounded Rectangle 29"/>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DEA</a:t>
              </a:r>
              <a:endParaRPr lang="en-US" sz="1200" b="1" dirty="0">
                <a:solidFill>
                  <a:srgbClr val="FFFFFF"/>
                </a:solidFill>
                <a:latin typeface="Arial"/>
              </a:endParaRPr>
            </a:p>
          </p:txBody>
        </p:sp>
        <p:sp>
          <p:nvSpPr>
            <p:cNvPr id="31"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13" name="Group 31"/>
          <p:cNvGrpSpPr/>
          <p:nvPr/>
        </p:nvGrpSpPr>
        <p:grpSpPr>
          <a:xfrm>
            <a:off x="5440723" y="3441842"/>
            <a:ext cx="1099435" cy="781049"/>
            <a:chOff x="5412945" y="3105151"/>
            <a:chExt cx="1099435" cy="781049"/>
          </a:xfrm>
        </p:grpSpPr>
        <p:sp>
          <p:nvSpPr>
            <p:cNvPr id="33" name="Rounded Rectangle 32"/>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DEA</a:t>
              </a:r>
              <a:endParaRPr lang="en-US" sz="1200" b="1" dirty="0">
                <a:solidFill>
                  <a:srgbClr val="FFFFFF"/>
                </a:solidFill>
                <a:latin typeface="Arial"/>
              </a:endParaRPr>
            </a:p>
          </p:txBody>
        </p:sp>
        <p:sp>
          <p:nvSpPr>
            <p:cNvPr id="34"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cxnSp>
        <p:nvCxnSpPr>
          <p:cNvPr id="50" name="Straight Connector 49"/>
          <p:cNvCxnSpPr>
            <a:stCxn id="10" idx="3"/>
            <a:endCxn id="14" idx="1"/>
          </p:cNvCxnSpPr>
          <p:nvPr/>
        </p:nvCxnSpPr>
        <p:spPr>
          <a:xfrm>
            <a:off x="3819402" y="1760595"/>
            <a:ext cx="21919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27" idx="0"/>
          </p:cNvCxnSpPr>
          <p:nvPr/>
        </p:nvCxnSpPr>
        <p:spPr>
          <a:xfrm flipV="1">
            <a:off x="3607009" y="2748837"/>
            <a:ext cx="440882"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Teardrop 59"/>
          <p:cNvSpPr/>
          <p:nvPr/>
        </p:nvSpPr>
        <p:spPr>
          <a:xfrm rot="18900000">
            <a:off x="3542288" y="3961370"/>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1" name="Rectangle 41"/>
          <p:cNvSpPr/>
          <p:nvPr/>
        </p:nvSpPr>
        <p:spPr>
          <a:xfrm rot="5400000">
            <a:off x="3427174" y="3511510"/>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2" name="Rounded Rectangle 9"/>
          <p:cNvSpPr/>
          <p:nvPr/>
        </p:nvSpPr>
        <p:spPr>
          <a:xfrm>
            <a:off x="3951726"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18" name="Group 65"/>
          <p:cNvGrpSpPr/>
          <p:nvPr/>
        </p:nvGrpSpPr>
        <p:grpSpPr>
          <a:xfrm>
            <a:off x="4322936" y="3809543"/>
            <a:ext cx="1000038" cy="382603"/>
            <a:chOff x="3551645" y="3809541"/>
            <a:chExt cx="1000038" cy="382603"/>
          </a:xfrm>
        </p:grpSpPr>
        <p:sp>
          <p:nvSpPr>
            <p:cNvPr id="63" name="Teardrop 62"/>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4"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5"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cxnSp>
        <p:nvCxnSpPr>
          <p:cNvPr id="69" name="Straight Arrow Connector 68"/>
          <p:cNvCxnSpPr>
            <a:stCxn id="30" idx="0"/>
            <a:endCxn id="24" idx="2"/>
          </p:cNvCxnSpPr>
          <p:nvPr/>
        </p:nvCxnSpPr>
        <p:spPr>
          <a:xfrm flipV="1">
            <a:off x="4798723" y="2748837"/>
            <a:ext cx="6578"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33" idx="0"/>
          </p:cNvCxnSpPr>
          <p:nvPr/>
        </p:nvCxnSpPr>
        <p:spPr>
          <a:xfrm flipH="1" flipV="1">
            <a:off x="5572006" y="2748837"/>
            <a:ext cx="418435"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Curved Connector 74"/>
          <p:cNvCxnSpPr>
            <a:endCxn id="16" idx="2"/>
          </p:cNvCxnSpPr>
          <p:nvPr/>
        </p:nvCxnSpPr>
        <p:spPr>
          <a:xfrm flipV="1">
            <a:off x="5572002" y="1982458"/>
            <a:ext cx="1880582" cy="428826"/>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H="1">
            <a:off x="5572006" y="1642751"/>
            <a:ext cx="111388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a:off x="5572006" y="1900018"/>
            <a:ext cx="111388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14" idx="3"/>
            <a:endCxn id="16" idx="1"/>
          </p:cNvCxnSpPr>
          <p:nvPr/>
        </p:nvCxnSpPr>
        <p:spPr>
          <a:xfrm>
            <a:off x="5572006" y="1760595"/>
            <a:ext cx="111388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14" idx="2"/>
            <a:endCxn id="24" idx="0"/>
          </p:cNvCxnSpPr>
          <p:nvPr/>
        </p:nvCxnSpPr>
        <p:spPr>
          <a:xfrm>
            <a:off x="4805301" y="1982460"/>
            <a:ext cx="0" cy="32265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Curved Connector 85"/>
          <p:cNvCxnSpPr>
            <a:stCxn id="24" idx="3"/>
          </p:cNvCxnSpPr>
          <p:nvPr/>
        </p:nvCxnSpPr>
        <p:spPr>
          <a:xfrm>
            <a:off x="5572002" y="2526972"/>
            <a:ext cx="752598" cy="914868"/>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9" name="Teardrop 88"/>
          <p:cNvSpPr/>
          <p:nvPr/>
        </p:nvSpPr>
        <p:spPr>
          <a:xfrm rot="18900000">
            <a:off x="3539931" y="1720379"/>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sp>
        <p:nvSpPr>
          <p:cNvPr id="11" name="Teardrop 10"/>
          <p:cNvSpPr/>
          <p:nvPr/>
        </p:nvSpPr>
        <p:spPr>
          <a:xfrm rot="18900000">
            <a:off x="3536896" y="1720379"/>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sp>
        <p:nvSpPr>
          <p:cNvPr id="83" name="Rectangle 41"/>
          <p:cNvSpPr/>
          <p:nvPr/>
        </p:nvSpPr>
        <p:spPr>
          <a:xfrm rot="5400000">
            <a:off x="5799138" y="3511850"/>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90" name="Rounded Rectangle 9"/>
          <p:cNvSpPr/>
          <p:nvPr/>
        </p:nvSpPr>
        <p:spPr>
          <a:xfrm>
            <a:off x="6318333" y="3883522"/>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cxnSp>
        <p:nvCxnSpPr>
          <p:cNvPr id="93" name="Straight Arrow Connector 92"/>
          <p:cNvCxnSpPr/>
          <p:nvPr/>
        </p:nvCxnSpPr>
        <p:spPr>
          <a:xfrm flipH="1" flipV="1">
            <a:off x="5362788" y="2748837"/>
            <a:ext cx="418435"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24" idx="1"/>
          </p:cNvCxnSpPr>
          <p:nvPr/>
        </p:nvCxnSpPr>
        <p:spPr>
          <a:xfrm flipH="1">
            <a:off x="1962150" y="2526972"/>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7"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pic>
        <p:nvPicPr>
          <p:cNvPr id="54" name="droppedImage.png"/>
          <p:cNvPicPr/>
          <p:nvPr/>
        </p:nvPicPr>
        <p:blipFill>
          <a:blip r:embed="rId3">
            <a:extLst/>
          </a:blip>
          <a:srcRect l="3267" t="13725" r="13071" b="40958"/>
          <a:stretch>
            <a:fillRect/>
          </a:stretch>
        </p:blipFill>
        <p:spPr>
          <a:xfrm>
            <a:off x="7258209" y="3374782"/>
            <a:ext cx="1094173" cy="592677"/>
          </a:xfrm>
          <a:prstGeom prst="rect">
            <a:avLst/>
          </a:prstGeom>
          <a:ln w="3175">
            <a:miter lim="400000"/>
          </a:ln>
          <a:effectLst>
            <a:outerShdw blurRad="127000" dist="76200" dir="2700000" rotWithShape="0">
              <a:srgbClr val="000000">
                <a:alpha val="75000"/>
              </a:srgbClr>
            </a:outerShdw>
          </a:effectLst>
        </p:spPr>
      </p:pic>
      <p:sp>
        <p:nvSpPr>
          <p:cNvPr id="56" name="Shape 356"/>
          <p:cNvSpPr/>
          <p:nvPr/>
        </p:nvSpPr>
        <p:spPr>
          <a:xfrm>
            <a:off x="7461985" y="3903961"/>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77413185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wipe(down)">
                                      <p:cBhvr>
                                        <p:cTn id="12" dur="500"/>
                                        <p:tgtEl>
                                          <p:spTgt spid="55"/>
                                        </p:tgtEl>
                                      </p:cBhvr>
                                    </p:animEffect>
                                  </p:childTnLst>
                                </p:cTn>
                              </p:par>
                            </p:childTnLst>
                          </p:cTn>
                        </p:par>
                        <p:par>
                          <p:cTn id="13" fill="hold">
                            <p:stCondLst>
                              <p:cond delay="500"/>
                            </p:stCondLst>
                            <p:childTnLst>
                              <p:par>
                                <p:cTn id="14" presetID="22" presetClass="entr" presetSubtype="4" fill="hold" nodeType="afterEffect">
                                  <p:stCondLst>
                                    <p:cond delay="500"/>
                                  </p:stCondLst>
                                  <p:childTnLst>
                                    <p:set>
                                      <p:cBhvr>
                                        <p:cTn id="15" dur="1" fill="hold">
                                          <p:stCondLst>
                                            <p:cond delay="0"/>
                                          </p:stCondLst>
                                        </p:cTn>
                                        <p:tgtEl>
                                          <p:spTgt spid="69"/>
                                        </p:tgtEl>
                                        <p:attrNameLst>
                                          <p:attrName>style.visibility</p:attrName>
                                        </p:attrNameLst>
                                      </p:cBhvr>
                                      <p:to>
                                        <p:strVal val="visible"/>
                                      </p:to>
                                    </p:set>
                                    <p:animEffect transition="in" filter="wipe(down)">
                                      <p:cBhvr>
                                        <p:cTn id="16" dur="500"/>
                                        <p:tgtEl>
                                          <p:spTgt spid="69"/>
                                        </p:tgtEl>
                                      </p:cBhvr>
                                    </p:animEffect>
                                  </p:childTnLst>
                                </p:cTn>
                              </p:par>
                            </p:childTnLst>
                          </p:cTn>
                        </p:par>
                        <p:par>
                          <p:cTn id="17" fill="hold">
                            <p:stCondLst>
                              <p:cond delay="1500"/>
                            </p:stCondLst>
                            <p:childTnLst>
                              <p:par>
                                <p:cTn id="18" presetID="22" presetClass="entr" presetSubtype="4" fill="hold" nodeType="after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wipe(down)">
                                      <p:cBhvr>
                                        <p:cTn id="20" dur="500"/>
                                        <p:tgtEl>
                                          <p:spTgt spid="7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wipe(left)">
                                      <p:cBhvr>
                                        <p:cTn id="25" dur="500"/>
                                        <p:tgtEl>
                                          <p:spTgt spid="7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wipe(right)">
                                      <p:cBhvr>
                                        <p:cTn id="35" dur="500"/>
                                        <p:tgtEl>
                                          <p:spTgt spid="77"/>
                                        </p:tgtEl>
                                      </p:cBhvr>
                                    </p:animEffect>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80"/>
                                        </p:tgtEl>
                                        <p:attrNameLst>
                                          <p:attrName>style.visibility</p:attrName>
                                        </p:attrNameLst>
                                      </p:cBhvr>
                                      <p:to>
                                        <p:strVal val="visible"/>
                                      </p:to>
                                    </p:set>
                                    <p:animEffect transition="in" filter="wipe(left)">
                                      <p:cBhvr>
                                        <p:cTn id="39" dur="500"/>
                                        <p:tgtEl>
                                          <p:spTgt spid="80"/>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500"/>
                                        <p:tgtEl>
                                          <p:spTgt spid="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78"/>
                                        </p:tgtEl>
                                        <p:attrNameLst>
                                          <p:attrName>style.visibility</p:attrName>
                                        </p:attrNameLst>
                                      </p:cBhvr>
                                      <p:to>
                                        <p:strVal val="visible"/>
                                      </p:to>
                                    </p:set>
                                    <p:animEffect transition="in" filter="wipe(right)">
                                      <p:cBhvr>
                                        <p:cTn id="48" dur="500"/>
                                        <p:tgtEl>
                                          <p:spTgt spid="78"/>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82"/>
                                        </p:tgtEl>
                                        <p:attrNameLst>
                                          <p:attrName>style.visibility</p:attrName>
                                        </p:attrNameLst>
                                      </p:cBhvr>
                                      <p:to>
                                        <p:strVal val="visible"/>
                                      </p:to>
                                    </p:set>
                                    <p:animEffect transition="in" filter="wipe(up)">
                                      <p:cBhvr>
                                        <p:cTn id="53" dur="500"/>
                                        <p:tgtEl>
                                          <p:spTgt spid="82"/>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86"/>
                                        </p:tgtEl>
                                        <p:attrNameLst>
                                          <p:attrName>style.visibility</p:attrName>
                                        </p:attrNameLst>
                                      </p:cBhvr>
                                      <p:to>
                                        <p:strVal val="visible"/>
                                      </p:to>
                                    </p:set>
                                    <p:animEffect transition="in" filter="wipe(up)">
                                      <p:cBhvr>
                                        <p:cTn id="58" dur="500"/>
                                        <p:tgtEl>
                                          <p:spTgt spid="86"/>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83"/>
                                        </p:tgtEl>
                                        <p:attrNameLst>
                                          <p:attrName>style.visibility</p:attrName>
                                        </p:attrNameLst>
                                      </p:cBhvr>
                                      <p:to>
                                        <p:strVal val="visible"/>
                                      </p:to>
                                    </p:set>
                                    <p:animEffect transition="in" filter="fade">
                                      <p:cBhvr>
                                        <p:cTn id="62" dur="500"/>
                                        <p:tgtEl>
                                          <p:spTgt spid="83"/>
                                        </p:tgtEl>
                                      </p:cBhvr>
                                    </p:animEffect>
                                  </p:childTnLst>
                                </p:cTn>
                              </p:par>
                            </p:childTnLst>
                          </p:cTn>
                        </p:par>
                        <p:par>
                          <p:cTn id="63" fill="hold">
                            <p:stCondLst>
                              <p:cond delay="1000"/>
                            </p:stCondLst>
                            <p:childTnLst>
                              <p:par>
                                <p:cTn id="64" presetID="42" presetClass="path" presetSubtype="0" accel="50000" decel="50000" fill="hold" grpId="0" nodeType="afterEffect">
                                  <p:stCondLst>
                                    <p:cond delay="0"/>
                                  </p:stCondLst>
                                  <p:childTnLst>
                                    <p:animMotion origin="layout" path="M 3.88889E-6 -2.71605E-6 L 0.26354 0.42778 " pathEditMode="relative" rAng="0" ptsTypes="AA">
                                      <p:cBhvr>
                                        <p:cTn id="65" dur="2000" fill="hold"/>
                                        <p:tgtEl>
                                          <p:spTgt spid="11"/>
                                        </p:tgtEl>
                                        <p:attrNameLst>
                                          <p:attrName>ppt_x</p:attrName>
                                          <p:attrName>ppt_y</p:attrName>
                                        </p:attrNameLst>
                                      </p:cBhvr>
                                      <p:rCtr x="13177" y="21389"/>
                                    </p:animMotion>
                                  </p:childTnLst>
                                </p:cTn>
                              </p:par>
                            </p:childTnLst>
                          </p:cTn>
                        </p:par>
                        <p:par>
                          <p:cTn id="66" fill="hold">
                            <p:stCondLst>
                              <p:cond delay="3000"/>
                            </p:stCondLst>
                            <p:childTnLst>
                              <p:par>
                                <p:cTn id="67" presetID="16" presetClass="entr" presetSubtype="21" fill="hold" grpId="0" nodeType="afterEffect">
                                  <p:stCondLst>
                                    <p:cond delay="0"/>
                                  </p:stCondLst>
                                  <p:childTnLst>
                                    <p:set>
                                      <p:cBhvr>
                                        <p:cTn id="68" dur="1" fill="hold">
                                          <p:stCondLst>
                                            <p:cond delay="0"/>
                                          </p:stCondLst>
                                        </p:cTn>
                                        <p:tgtEl>
                                          <p:spTgt spid="90"/>
                                        </p:tgtEl>
                                        <p:attrNameLst>
                                          <p:attrName>style.visibility</p:attrName>
                                        </p:attrNameLst>
                                      </p:cBhvr>
                                      <p:to>
                                        <p:strVal val="visible"/>
                                      </p:to>
                                    </p:set>
                                    <p:animEffect transition="in" filter="barn(inVertical)">
                                      <p:cBhvr>
                                        <p:cTn id="69" dur="500"/>
                                        <p:tgtEl>
                                          <p:spTgt spid="90"/>
                                        </p:tgtEl>
                                      </p:cBhvr>
                                    </p:animEffect>
                                  </p:childTnLst>
                                </p:cTn>
                              </p:par>
                            </p:childTnLst>
                          </p:cTn>
                        </p:par>
                        <p:par>
                          <p:cTn id="70" fill="hold">
                            <p:stCondLst>
                              <p:cond delay="3500"/>
                            </p:stCondLst>
                            <p:childTnLst>
                              <p:par>
                                <p:cTn id="71" presetID="22" presetClass="entr" presetSubtype="4" fill="hold" nodeType="afterEffect">
                                  <p:stCondLst>
                                    <p:cond delay="0"/>
                                  </p:stCondLst>
                                  <p:childTnLst>
                                    <p:set>
                                      <p:cBhvr>
                                        <p:cTn id="72" dur="1" fill="hold">
                                          <p:stCondLst>
                                            <p:cond delay="0"/>
                                          </p:stCondLst>
                                        </p:cTn>
                                        <p:tgtEl>
                                          <p:spTgt spid="93"/>
                                        </p:tgtEl>
                                        <p:attrNameLst>
                                          <p:attrName>style.visibility</p:attrName>
                                        </p:attrNameLst>
                                      </p:cBhvr>
                                      <p:to>
                                        <p:strVal val="visible"/>
                                      </p:to>
                                    </p:set>
                                    <p:animEffect transition="in" filter="wipe(down)">
                                      <p:cBhvr>
                                        <p:cTn id="73" dur="500"/>
                                        <p:tgtEl>
                                          <p:spTgt spid="93"/>
                                        </p:tgtEl>
                                      </p:cBhvr>
                                    </p:animEffect>
                                  </p:childTnLst>
                                </p:cTn>
                              </p:par>
                            </p:childTnLst>
                          </p:cTn>
                        </p:par>
                        <p:par>
                          <p:cTn id="74" fill="hold">
                            <p:stCondLst>
                              <p:cond delay="4000"/>
                            </p:stCondLst>
                            <p:childTnLst>
                              <p:par>
                                <p:cTn id="75" presetID="22" presetClass="entr" presetSubtype="2" fill="hold" nodeType="afterEffect">
                                  <p:stCondLst>
                                    <p:cond delay="0"/>
                                  </p:stCondLst>
                                  <p:childTnLst>
                                    <p:set>
                                      <p:cBhvr>
                                        <p:cTn id="76" dur="1" fill="hold">
                                          <p:stCondLst>
                                            <p:cond delay="0"/>
                                          </p:stCondLst>
                                        </p:cTn>
                                        <p:tgtEl>
                                          <p:spTgt spid="95"/>
                                        </p:tgtEl>
                                        <p:attrNameLst>
                                          <p:attrName>style.visibility</p:attrName>
                                        </p:attrNameLst>
                                      </p:cBhvr>
                                      <p:to>
                                        <p:strVal val="visible"/>
                                      </p:to>
                                    </p:set>
                                    <p:animEffect transition="in" filter="wipe(right)">
                                      <p:cBhvr>
                                        <p:cTn id="77"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3" grpId="0" animBg="1"/>
      <p:bldP spid="90"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71" name="Shape 1271"/>
          <p:cNvSpPr/>
          <p:nvPr/>
        </p:nvSpPr>
        <p:spPr>
          <a:xfrm>
            <a:off x="5528863" y="916964"/>
            <a:ext cx="2428885" cy="3522898"/>
          </a:xfrm>
          <a:prstGeom prst="roundRect">
            <a:avLst>
              <a:gd name="adj" fmla="val 2091"/>
            </a:avLst>
          </a:prstGeom>
          <a:solidFill>
            <a:srgbClr val="A7A7A7"/>
          </a:solidFill>
          <a:ln w="3175">
            <a:miter lim="400000"/>
          </a:ln>
          <a:extLst>
            <a:ext uri="{C572A759-6A51-4108-AA02-DFA0A04FC94B}">
              <ma14:wrappingTextBoxFlag xmlns:ma14="http://schemas.microsoft.com/office/mac/drawingml/2011/main" val="1"/>
            </a:ext>
          </a:extLst>
        </p:spPr>
        <p:txBody>
          <a:bodyPr lIns="0" tIns="0" rIns="0" bIns="0" anchor="b"/>
          <a:lstStyle>
            <a:lvl1pPr algn="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a:t>
            </a:r>
          </a:p>
        </p:txBody>
      </p:sp>
      <p:sp>
        <p:nvSpPr>
          <p:cNvPr id="1272" name="Shape 1272"/>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47</a:t>
            </a:fld>
            <a:endParaRPr sz="800">
              <a:solidFill>
                <a:srgbClr val="808080"/>
              </a:solidFill>
              <a:uFill>
                <a:solidFill>
                  <a:srgbClr val="808080"/>
                </a:solidFill>
              </a:uFill>
            </a:endParaRPr>
          </a:p>
        </p:txBody>
      </p:sp>
      <p:sp>
        <p:nvSpPr>
          <p:cNvPr id="1273" name="Shape 1273"/>
          <p:cNvSpPr>
            <a:spLocks noGrp="1"/>
          </p:cNvSpPr>
          <p:nvPr>
            <p:ph type="title" idx="4294967295"/>
          </p:nvPr>
        </p:nvSpPr>
        <p:spPr>
          <a:xfrm>
            <a:off x="392112" y="1942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Platform Processes HA</a:t>
            </a:r>
          </a:p>
        </p:txBody>
      </p:sp>
      <p:sp>
        <p:nvSpPr>
          <p:cNvPr id="1274" name="Shape 1274"/>
          <p:cNvSpPr/>
          <p:nvPr/>
        </p:nvSpPr>
        <p:spPr>
          <a:xfrm>
            <a:off x="431093" y="929664"/>
            <a:ext cx="4928452" cy="3497498"/>
          </a:xfrm>
          <a:prstGeom prst="roundRect">
            <a:avLst>
              <a:gd name="adj" fmla="val 1452"/>
            </a:avLst>
          </a:prstGeom>
          <a:ln w="25400">
            <a:solidFill>
              <a:srgbClr val="29756E"/>
            </a:solidFill>
            <a:round/>
          </a:ln>
        </p:spPr>
        <p:txBody>
          <a:bodyPr lIns="0" tIns="0" rIns="0" bIns="0" anchor="ctr"/>
          <a:lstStyle/>
          <a:p>
            <a:pPr lvl="0"/>
            <a:endParaRPr/>
          </a:p>
        </p:txBody>
      </p:sp>
      <p:sp>
        <p:nvSpPr>
          <p:cNvPr id="1275" name="Shape 1275"/>
          <p:cNvSpPr/>
          <p:nvPr/>
        </p:nvSpPr>
        <p:spPr>
          <a:xfrm flipV="1">
            <a:off x="1867564" y="2305968"/>
            <a:ext cx="202249" cy="202249"/>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276" name="Shape 1276"/>
          <p:cNvSpPr/>
          <p:nvPr/>
        </p:nvSpPr>
        <p:spPr>
          <a:xfrm>
            <a:off x="1863275" y="1750507"/>
            <a:ext cx="193359"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277" name="Shape 1277"/>
          <p:cNvSpPr/>
          <p:nvPr/>
        </p:nvSpPr>
        <p:spPr>
          <a:xfrm>
            <a:off x="540052" y="2399372"/>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Blobstore</a:t>
            </a:r>
          </a:p>
        </p:txBody>
      </p:sp>
      <p:sp>
        <p:nvSpPr>
          <p:cNvPr id="1278" name="Shape 1278"/>
          <p:cNvSpPr/>
          <p:nvPr/>
        </p:nvSpPr>
        <p:spPr>
          <a:xfrm>
            <a:off x="589683" y="2485100"/>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279" name="Shape 1279"/>
          <p:cNvSpPr/>
          <p:nvPr/>
        </p:nvSpPr>
        <p:spPr>
          <a:xfrm>
            <a:off x="4625590" y="956502"/>
            <a:ext cx="701752" cy="3835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700">
                <a:solidFill>
                  <a:srgbClr val="535353"/>
                </a:solidFill>
                <a:latin typeface="Avenir Next"/>
                <a:ea typeface="Avenir Next"/>
                <a:cs typeface="Avenir Next"/>
                <a:sym typeface="Avenir Next"/>
              </a:defRPr>
            </a:lvl1pPr>
          </a:lstStyle>
          <a:p>
            <a:pPr lvl="0">
              <a:defRPr sz="1800">
                <a:solidFill>
                  <a:srgbClr val="000000"/>
                </a:solidFill>
                <a:uFillTx/>
              </a:defRPr>
            </a:pPr>
            <a:r>
              <a:rPr sz="1700">
                <a:solidFill>
                  <a:srgbClr val="535353"/>
                </a:solidFill>
                <a:uFill>
                  <a:solidFill>
                    <a:srgbClr val="4D4D4D"/>
                  </a:solidFill>
                </a:uFill>
              </a:rPr>
              <a:t>BOSH</a:t>
            </a:r>
          </a:p>
        </p:txBody>
      </p:sp>
      <p:sp>
        <p:nvSpPr>
          <p:cNvPr id="1280" name="Shape 1280"/>
          <p:cNvSpPr/>
          <p:nvPr/>
        </p:nvSpPr>
        <p:spPr>
          <a:xfrm>
            <a:off x="614214" y="3579604"/>
            <a:ext cx="1303646" cy="631429"/>
          </a:xfrm>
          <a:prstGeom prst="roundRect">
            <a:avLst>
              <a:gd name="adj" fmla="val 799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Health </a:t>
            </a:r>
          </a:p>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Monitor</a:t>
            </a:r>
          </a:p>
        </p:txBody>
      </p:sp>
      <p:pic>
        <p:nvPicPr>
          <p:cNvPr id="1281" name="pasted-image.pdf"/>
          <p:cNvPicPr/>
          <p:nvPr/>
        </p:nvPicPr>
        <p:blipFill>
          <a:blip r:embed="rId2">
            <a:extLst/>
          </a:blip>
          <a:stretch>
            <a:fillRect/>
          </a:stretch>
        </p:blipFill>
        <p:spPr>
          <a:xfrm>
            <a:off x="690981" y="3758781"/>
            <a:ext cx="241301" cy="227106"/>
          </a:xfrm>
          <a:prstGeom prst="rect">
            <a:avLst/>
          </a:prstGeom>
          <a:ln w="3175">
            <a:miter lim="400000"/>
          </a:ln>
        </p:spPr>
      </p:pic>
      <p:sp>
        <p:nvSpPr>
          <p:cNvPr id="1282" name="Shape 1282"/>
          <p:cNvSpPr/>
          <p:nvPr/>
        </p:nvSpPr>
        <p:spPr>
          <a:xfrm>
            <a:off x="540052" y="1508753"/>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DB</a:t>
            </a:r>
          </a:p>
        </p:txBody>
      </p:sp>
      <p:sp>
        <p:nvSpPr>
          <p:cNvPr id="1283" name="Shape 1283"/>
          <p:cNvSpPr/>
          <p:nvPr/>
        </p:nvSpPr>
        <p:spPr>
          <a:xfrm>
            <a:off x="589683" y="1568869"/>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1284" name="Shape 1284"/>
          <p:cNvSpPr/>
          <p:nvPr/>
        </p:nvSpPr>
        <p:spPr>
          <a:xfrm>
            <a:off x="5668000" y="2922938"/>
            <a:ext cx="2199589"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285" name="Shape 1285"/>
          <p:cNvSpPr/>
          <p:nvPr/>
        </p:nvSpPr>
        <p:spPr>
          <a:xfrm>
            <a:off x="5744722" y="2975323"/>
            <a:ext cx="204614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Messaging</a:t>
            </a:r>
          </a:p>
        </p:txBody>
      </p:sp>
      <p:pic>
        <p:nvPicPr>
          <p:cNvPr id="1286" name="image10.png" descr="ICON_VM_basic_label_Q308"/>
          <p:cNvPicPr/>
          <p:nvPr/>
        </p:nvPicPr>
        <p:blipFill>
          <a:blip r:embed="rId3">
            <a:extLst/>
          </a:blip>
          <a:stretch>
            <a:fillRect/>
          </a:stretch>
        </p:blipFill>
        <p:spPr>
          <a:xfrm>
            <a:off x="7382796" y="3063086"/>
            <a:ext cx="404363" cy="473951"/>
          </a:xfrm>
          <a:prstGeom prst="rect">
            <a:avLst/>
          </a:prstGeom>
          <a:ln w="12700">
            <a:miter lim="400000"/>
          </a:ln>
        </p:spPr>
      </p:pic>
      <p:sp>
        <p:nvSpPr>
          <p:cNvPr id="1287" name="Shape 1287"/>
          <p:cNvSpPr/>
          <p:nvPr/>
        </p:nvSpPr>
        <p:spPr>
          <a:xfrm rot="11254553">
            <a:off x="4202664" y="3166784"/>
            <a:ext cx="202002" cy="178246"/>
          </a:xfrm>
          <a:custGeom>
            <a:avLst/>
            <a:gdLst/>
            <a:ahLst/>
            <a:cxnLst>
              <a:cxn ang="0">
                <a:pos x="wd2" y="hd2"/>
              </a:cxn>
              <a:cxn ang="5400000">
                <a:pos x="wd2" y="hd2"/>
              </a:cxn>
              <a:cxn ang="10800000">
                <a:pos x="wd2" y="hd2"/>
              </a:cxn>
              <a:cxn ang="16200000">
                <a:pos x="wd2" y="hd2"/>
              </a:cxn>
            </a:cxnLst>
            <a:rect l="0" t="0" r="r" b="b"/>
            <a:pathLst>
              <a:path w="20537" h="20870" extrusionOk="0">
                <a:moveTo>
                  <a:pt x="5461" y="14219"/>
                </a:moveTo>
                <a:cubicBezTo>
                  <a:pt x="6370" y="14080"/>
                  <a:pt x="7008" y="13119"/>
                  <a:pt x="6887" y="12073"/>
                </a:cubicBezTo>
                <a:cubicBezTo>
                  <a:pt x="6766" y="11027"/>
                  <a:pt x="5932" y="10292"/>
                  <a:pt x="5024" y="10431"/>
                </a:cubicBezTo>
                <a:cubicBezTo>
                  <a:pt x="4115" y="10570"/>
                  <a:pt x="3477" y="11531"/>
                  <a:pt x="3598" y="12577"/>
                </a:cubicBezTo>
                <a:cubicBezTo>
                  <a:pt x="3719" y="13623"/>
                  <a:pt x="4553" y="14358"/>
                  <a:pt x="5461" y="14219"/>
                </a:cubicBezTo>
                <a:close/>
                <a:moveTo>
                  <a:pt x="10425" y="13459"/>
                </a:moveTo>
                <a:cubicBezTo>
                  <a:pt x="11333" y="13320"/>
                  <a:pt x="11971" y="12359"/>
                  <a:pt x="11851" y="11313"/>
                </a:cubicBezTo>
                <a:cubicBezTo>
                  <a:pt x="11730" y="10267"/>
                  <a:pt x="10896" y="9532"/>
                  <a:pt x="9987" y="9671"/>
                </a:cubicBezTo>
                <a:cubicBezTo>
                  <a:pt x="9079" y="9810"/>
                  <a:pt x="8441" y="10771"/>
                  <a:pt x="8561" y="11817"/>
                </a:cubicBezTo>
                <a:cubicBezTo>
                  <a:pt x="8682" y="12863"/>
                  <a:pt x="9516" y="13598"/>
                  <a:pt x="10425" y="13459"/>
                </a:cubicBezTo>
                <a:close/>
                <a:moveTo>
                  <a:pt x="15388" y="12698"/>
                </a:moveTo>
                <a:cubicBezTo>
                  <a:pt x="16297" y="12559"/>
                  <a:pt x="16935" y="11599"/>
                  <a:pt x="16814" y="10553"/>
                </a:cubicBezTo>
                <a:cubicBezTo>
                  <a:pt x="16693" y="9507"/>
                  <a:pt x="15859" y="8771"/>
                  <a:pt x="14951" y="8911"/>
                </a:cubicBezTo>
                <a:cubicBezTo>
                  <a:pt x="14043" y="9050"/>
                  <a:pt x="13404" y="10010"/>
                  <a:pt x="13525" y="11056"/>
                </a:cubicBezTo>
                <a:cubicBezTo>
                  <a:pt x="13646" y="12102"/>
                  <a:pt x="14480" y="12838"/>
                  <a:pt x="15388" y="12698"/>
                </a:cubicBezTo>
                <a:close/>
                <a:moveTo>
                  <a:pt x="11333" y="20736"/>
                </a:moveTo>
                <a:cubicBezTo>
                  <a:pt x="5692" y="21600"/>
                  <a:pt x="644" y="18177"/>
                  <a:pt x="56" y="13092"/>
                </a:cubicBezTo>
                <a:cubicBezTo>
                  <a:pt x="-531" y="8006"/>
                  <a:pt x="3565" y="3182"/>
                  <a:pt x="9205" y="2319"/>
                </a:cubicBezTo>
                <a:cubicBezTo>
                  <a:pt x="10331" y="2146"/>
                  <a:pt x="11433" y="2144"/>
                  <a:pt x="12475" y="2337"/>
                </a:cubicBezTo>
                <a:cubicBezTo>
                  <a:pt x="14907" y="2290"/>
                  <a:pt x="17337" y="1504"/>
                  <a:pt x="19768" y="0"/>
                </a:cubicBezTo>
                <a:cubicBezTo>
                  <a:pt x="19085" y="1758"/>
                  <a:pt x="18589" y="3515"/>
                  <a:pt x="18297" y="5277"/>
                </a:cubicBezTo>
                <a:cubicBezTo>
                  <a:pt x="19489" y="6533"/>
                  <a:pt x="20271" y="8142"/>
                  <a:pt x="20482" y="9963"/>
                </a:cubicBezTo>
                <a:cubicBezTo>
                  <a:pt x="21069" y="15049"/>
                  <a:pt x="16973" y="19872"/>
                  <a:pt x="11333" y="20736"/>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288" name="Shape 1288"/>
          <p:cNvSpPr/>
          <p:nvPr/>
        </p:nvSpPr>
        <p:spPr>
          <a:xfrm>
            <a:off x="5668001" y="2162281"/>
            <a:ext cx="2199588"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289" name="Shape 1289"/>
          <p:cNvSpPr/>
          <p:nvPr/>
        </p:nvSpPr>
        <p:spPr>
          <a:xfrm>
            <a:off x="5748325" y="2223190"/>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Health Manager</a:t>
            </a:r>
          </a:p>
        </p:txBody>
      </p:sp>
      <p:pic>
        <p:nvPicPr>
          <p:cNvPr id="1290" name="image10.png" descr="ICON_VM_basic_label_Q308"/>
          <p:cNvPicPr/>
          <p:nvPr/>
        </p:nvPicPr>
        <p:blipFill>
          <a:blip r:embed="rId3">
            <a:extLst/>
          </a:blip>
          <a:stretch>
            <a:fillRect/>
          </a:stretch>
        </p:blipFill>
        <p:spPr>
          <a:xfrm>
            <a:off x="7382796" y="2266505"/>
            <a:ext cx="404363" cy="473951"/>
          </a:xfrm>
          <a:prstGeom prst="rect">
            <a:avLst/>
          </a:prstGeom>
          <a:ln w="12700">
            <a:miter lim="400000"/>
          </a:ln>
        </p:spPr>
      </p:pic>
      <p:sp>
        <p:nvSpPr>
          <p:cNvPr id="1291" name="Shape 1291"/>
          <p:cNvSpPr/>
          <p:nvPr/>
        </p:nvSpPr>
        <p:spPr>
          <a:xfrm>
            <a:off x="6787493" y="3738723"/>
            <a:ext cx="589238" cy="227539"/>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Target VM</a:t>
            </a:r>
          </a:p>
        </p:txBody>
      </p:sp>
      <p:sp>
        <p:nvSpPr>
          <p:cNvPr id="1292" name="Shape 1292"/>
          <p:cNvSpPr/>
          <p:nvPr/>
        </p:nvSpPr>
        <p:spPr>
          <a:xfrm>
            <a:off x="4210208" y="3484831"/>
            <a:ext cx="188325" cy="162914"/>
          </a:xfrm>
          <a:custGeom>
            <a:avLst/>
            <a:gdLst/>
            <a:ahLst/>
            <a:cxnLst>
              <a:cxn ang="0">
                <a:pos x="wd2" y="hd2"/>
              </a:cxn>
              <a:cxn ang="5400000">
                <a:pos x="wd2" y="hd2"/>
              </a:cxn>
              <a:cxn ang="10800000">
                <a:pos x="wd2" y="hd2"/>
              </a:cxn>
              <a:cxn ang="16200000">
                <a:pos x="wd2" y="hd2"/>
              </a:cxn>
            </a:cxnLst>
            <a:rect l="0" t="0" r="r" b="b"/>
            <a:pathLst>
              <a:path w="10657" h="15999" extrusionOk="0">
                <a:moveTo>
                  <a:pt x="5328" y="3849"/>
                </a:moveTo>
                <a:cubicBezTo>
                  <a:pt x="7532" y="-5601"/>
                  <a:pt x="16128" y="3849"/>
                  <a:pt x="5328" y="15999"/>
                </a:cubicBezTo>
                <a:cubicBezTo>
                  <a:pt x="-5472" y="3849"/>
                  <a:pt x="3124" y="-5601"/>
                  <a:pt x="5328" y="3849"/>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293" name="Shape 1293"/>
          <p:cNvSpPr/>
          <p:nvPr/>
        </p:nvSpPr>
        <p:spPr>
          <a:xfrm>
            <a:off x="4223560" y="3761728"/>
            <a:ext cx="168248" cy="224523"/>
          </a:xfrm>
          <a:custGeom>
            <a:avLst/>
            <a:gdLst/>
            <a:ahLst/>
            <a:cxnLst>
              <a:cxn ang="0">
                <a:pos x="wd2" y="hd2"/>
              </a:cxn>
              <a:cxn ang="5400000">
                <a:pos x="wd2" y="hd2"/>
              </a:cxn>
              <a:cxn ang="10800000">
                <a:pos x="wd2" y="hd2"/>
              </a:cxn>
              <a:cxn ang="16200000">
                <a:pos x="wd2" y="hd2"/>
              </a:cxn>
            </a:cxnLst>
            <a:rect l="0" t="0" r="r" b="b"/>
            <a:pathLst>
              <a:path w="21600" h="21600" extrusionOk="0">
                <a:moveTo>
                  <a:pt x="10800" y="16618"/>
                </a:moveTo>
                <a:lnTo>
                  <a:pt x="6946" y="18824"/>
                </a:lnTo>
                <a:cubicBezTo>
                  <a:pt x="7990" y="19479"/>
                  <a:pt x="9343" y="19815"/>
                  <a:pt x="10800" y="19815"/>
                </a:cubicBezTo>
                <a:cubicBezTo>
                  <a:pt x="12257" y="19815"/>
                  <a:pt x="13610" y="19479"/>
                  <a:pt x="14654" y="18825"/>
                </a:cubicBezTo>
                <a:close/>
                <a:moveTo>
                  <a:pt x="4280" y="12886"/>
                </a:moveTo>
                <a:cubicBezTo>
                  <a:pt x="3997" y="13421"/>
                  <a:pt x="3858" y="14005"/>
                  <a:pt x="3858" y="14613"/>
                </a:cubicBezTo>
                <a:cubicBezTo>
                  <a:pt x="3858" y="16342"/>
                  <a:pt x="4983" y="17873"/>
                  <a:pt x="6787" y="18744"/>
                </a:cubicBezTo>
                <a:lnTo>
                  <a:pt x="8263" y="15166"/>
                </a:lnTo>
                <a:close/>
                <a:moveTo>
                  <a:pt x="17320" y="12886"/>
                </a:moveTo>
                <a:lnTo>
                  <a:pt x="13337" y="15166"/>
                </a:lnTo>
                <a:lnTo>
                  <a:pt x="14813" y="18744"/>
                </a:lnTo>
                <a:cubicBezTo>
                  <a:pt x="16617" y="17873"/>
                  <a:pt x="17742" y="16342"/>
                  <a:pt x="17742" y="14613"/>
                </a:cubicBezTo>
                <a:cubicBezTo>
                  <a:pt x="17742" y="14005"/>
                  <a:pt x="17603" y="13421"/>
                  <a:pt x="17320" y="12886"/>
                </a:cubicBezTo>
                <a:close/>
                <a:moveTo>
                  <a:pt x="10970" y="9424"/>
                </a:moveTo>
                <a:lnTo>
                  <a:pt x="12368" y="12816"/>
                </a:lnTo>
                <a:lnTo>
                  <a:pt x="17290" y="12816"/>
                </a:lnTo>
                <a:cubicBezTo>
                  <a:pt x="16353" y="10863"/>
                  <a:pt x="13884" y="9465"/>
                  <a:pt x="10970" y="9424"/>
                </a:cubicBezTo>
                <a:close/>
                <a:moveTo>
                  <a:pt x="10630" y="9424"/>
                </a:moveTo>
                <a:cubicBezTo>
                  <a:pt x="7716" y="9465"/>
                  <a:pt x="5247" y="10863"/>
                  <a:pt x="4310" y="12816"/>
                </a:cubicBezTo>
                <a:lnTo>
                  <a:pt x="9232" y="12816"/>
                </a:lnTo>
                <a:close/>
                <a:moveTo>
                  <a:pt x="12665" y="2637"/>
                </a:moveTo>
                <a:lnTo>
                  <a:pt x="20124" y="2637"/>
                </a:lnTo>
                <a:lnTo>
                  <a:pt x="20124" y="5249"/>
                </a:lnTo>
                <a:lnTo>
                  <a:pt x="15871" y="8762"/>
                </a:lnTo>
                <a:cubicBezTo>
                  <a:pt x="18434" y="9999"/>
                  <a:pt x="20124" y="12158"/>
                  <a:pt x="20124" y="14613"/>
                </a:cubicBezTo>
                <a:cubicBezTo>
                  <a:pt x="20124" y="18472"/>
                  <a:pt x="15949" y="21600"/>
                  <a:pt x="10800" y="21600"/>
                </a:cubicBezTo>
                <a:cubicBezTo>
                  <a:pt x="5651" y="21600"/>
                  <a:pt x="1476" y="18472"/>
                  <a:pt x="1476" y="14613"/>
                </a:cubicBezTo>
                <a:cubicBezTo>
                  <a:pt x="1476" y="12161"/>
                  <a:pt x="3162" y="10004"/>
                  <a:pt x="5719" y="8766"/>
                </a:cubicBezTo>
                <a:lnTo>
                  <a:pt x="1476" y="5261"/>
                </a:lnTo>
                <a:lnTo>
                  <a:pt x="1476" y="2649"/>
                </a:lnTo>
                <a:lnTo>
                  <a:pt x="8935" y="2649"/>
                </a:lnTo>
                <a:lnTo>
                  <a:pt x="8935" y="7767"/>
                </a:lnTo>
                <a:cubicBezTo>
                  <a:pt x="9538" y="7675"/>
                  <a:pt x="10161" y="7626"/>
                  <a:pt x="10800" y="7626"/>
                </a:cubicBezTo>
                <a:lnTo>
                  <a:pt x="12665" y="7767"/>
                </a:lnTo>
                <a:lnTo>
                  <a:pt x="12665" y="5249"/>
                </a:lnTo>
                <a:close/>
                <a:moveTo>
                  <a:pt x="0" y="0"/>
                </a:moveTo>
                <a:lnTo>
                  <a:pt x="21600" y="0"/>
                </a:lnTo>
                <a:lnTo>
                  <a:pt x="21600" y="1688"/>
                </a:lnTo>
                <a:lnTo>
                  <a:pt x="0" y="1688"/>
                </a:ln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grpSp>
        <p:nvGrpSpPr>
          <p:cNvPr id="1297" name="Group 1297"/>
          <p:cNvGrpSpPr/>
          <p:nvPr/>
        </p:nvGrpSpPr>
        <p:grpSpPr>
          <a:xfrm>
            <a:off x="5668000" y="3665679"/>
            <a:ext cx="2199589" cy="682399"/>
            <a:chOff x="0" y="0"/>
            <a:chExt cx="2199587" cy="682397"/>
          </a:xfrm>
        </p:grpSpPr>
        <p:sp>
          <p:nvSpPr>
            <p:cNvPr id="1294" name="Shape 1294"/>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295" name="Shape 1295"/>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pic>
          <p:nvPicPr>
            <p:cNvPr id="1296"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298" name="Shape 1298"/>
          <p:cNvSpPr/>
          <p:nvPr/>
        </p:nvSpPr>
        <p:spPr>
          <a:xfrm>
            <a:off x="2045436" y="1953052"/>
            <a:ext cx="1886821" cy="363583"/>
          </a:xfrm>
          <a:prstGeom prst="roundRect">
            <a:avLst>
              <a:gd name="adj" fmla="val 1388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pic>
        <p:nvPicPr>
          <p:cNvPr id="1299" name="pasted-image.pdf"/>
          <p:cNvPicPr/>
          <p:nvPr/>
        </p:nvPicPr>
        <p:blipFill>
          <a:blip r:embed="rId4">
            <a:extLst/>
          </a:blip>
          <a:stretch>
            <a:fillRect/>
          </a:stretch>
        </p:blipFill>
        <p:spPr>
          <a:xfrm>
            <a:off x="2117712" y="1990349"/>
            <a:ext cx="213188" cy="274100"/>
          </a:xfrm>
          <a:prstGeom prst="rect">
            <a:avLst/>
          </a:prstGeom>
          <a:ln w="3175">
            <a:miter lim="400000"/>
          </a:ln>
        </p:spPr>
      </p:pic>
      <p:sp>
        <p:nvSpPr>
          <p:cNvPr id="1300" name="Shape 1300"/>
          <p:cNvSpPr/>
          <p:nvPr/>
        </p:nvSpPr>
        <p:spPr>
          <a:xfrm>
            <a:off x="2412211" y="3262471"/>
            <a:ext cx="1303646" cy="388405"/>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NATS</a:t>
            </a:r>
          </a:p>
        </p:txBody>
      </p:sp>
      <p:pic>
        <p:nvPicPr>
          <p:cNvPr id="1301" name="pasted-image.pdf"/>
          <p:cNvPicPr/>
          <p:nvPr/>
        </p:nvPicPr>
        <p:blipFill>
          <a:blip r:embed="rId5">
            <a:extLst/>
          </a:blip>
          <a:stretch>
            <a:fillRect/>
          </a:stretch>
        </p:blipFill>
        <p:spPr>
          <a:xfrm>
            <a:off x="2487196" y="3347527"/>
            <a:ext cx="266701" cy="215901"/>
          </a:xfrm>
          <a:prstGeom prst="rect">
            <a:avLst/>
          </a:prstGeom>
          <a:ln w="3175">
            <a:miter lim="400000"/>
          </a:ln>
        </p:spPr>
      </p:pic>
      <p:sp>
        <p:nvSpPr>
          <p:cNvPr id="1302" name="Shape 1302"/>
          <p:cNvSpPr/>
          <p:nvPr/>
        </p:nvSpPr>
        <p:spPr>
          <a:xfrm>
            <a:off x="5524853" y="3975716"/>
            <a:ext cx="631982" cy="2741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pic>
        <p:nvPicPr>
          <p:cNvPr id="1303" name="Picture 1302"/>
          <p:cNvPicPr/>
          <p:nvPr/>
        </p:nvPicPr>
        <p:blipFill>
          <a:blip r:embed="rId6">
            <a:extLst/>
          </a:blip>
          <a:stretch>
            <a:fillRect/>
          </a:stretch>
        </p:blipFill>
        <p:spPr>
          <a:xfrm>
            <a:off x="6223375" y="3218802"/>
            <a:ext cx="1014461" cy="343576"/>
          </a:xfrm>
          <a:prstGeom prst="rect">
            <a:avLst/>
          </a:prstGeom>
        </p:spPr>
      </p:pic>
      <p:pic>
        <p:nvPicPr>
          <p:cNvPr id="1305" name="Picture 1304"/>
          <p:cNvPicPr/>
          <p:nvPr/>
        </p:nvPicPr>
        <p:blipFill>
          <a:blip r:embed="rId6">
            <a:extLst/>
          </a:blip>
          <a:stretch>
            <a:fillRect/>
          </a:stretch>
        </p:blipFill>
        <p:spPr>
          <a:xfrm>
            <a:off x="6167431" y="2454060"/>
            <a:ext cx="1014462" cy="343575"/>
          </a:xfrm>
          <a:prstGeom prst="rect">
            <a:avLst/>
          </a:prstGeom>
        </p:spPr>
      </p:pic>
      <p:sp>
        <p:nvSpPr>
          <p:cNvPr id="1307" name="Shape 1307"/>
          <p:cNvSpPr/>
          <p:nvPr/>
        </p:nvSpPr>
        <p:spPr>
          <a:xfrm>
            <a:off x="5679184" y="3280306"/>
            <a:ext cx="525984"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08" name="Shape 1308"/>
          <p:cNvSpPr/>
          <p:nvPr/>
        </p:nvSpPr>
        <p:spPr>
          <a:xfrm>
            <a:off x="5658942" y="2509808"/>
            <a:ext cx="52598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12" name="Group 1312"/>
          <p:cNvGrpSpPr/>
          <p:nvPr/>
        </p:nvGrpSpPr>
        <p:grpSpPr>
          <a:xfrm>
            <a:off x="6214271" y="3949199"/>
            <a:ext cx="1023565" cy="343576"/>
            <a:chOff x="0" y="-34502"/>
            <a:chExt cx="1023564" cy="343574"/>
          </a:xfrm>
        </p:grpSpPr>
        <p:pic>
          <p:nvPicPr>
            <p:cNvPr id="1309" name="Picture 1308"/>
            <p:cNvPicPr/>
            <p:nvPr/>
          </p:nvPicPr>
          <p:blipFill>
            <a:blip r:embed="rId6">
              <a:extLst/>
            </a:blip>
            <a:stretch>
              <a:fillRect/>
            </a:stretch>
          </p:blipFill>
          <p:spPr>
            <a:xfrm>
              <a:off x="9103" y="-34503"/>
              <a:ext cx="1014462" cy="343576"/>
            </a:xfrm>
            <a:prstGeom prst="rect">
              <a:avLst/>
            </a:prstGeom>
            <a:effectLst/>
          </p:spPr>
        </p:pic>
        <p:sp>
          <p:nvSpPr>
            <p:cNvPr id="1311" name="Shape 1311"/>
            <p:cNvSpPr/>
            <p:nvPr/>
          </p:nvSpPr>
          <p:spPr>
            <a:xfrm>
              <a:off x="0" y="0"/>
              <a:ext cx="779463" cy="274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sp>
        <p:nvSpPr>
          <p:cNvPr id="1313" name="Shape 1313"/>
          <p:cNvSpPr/>
          <p:nvPr/>
        </p:nvSpPr>
        <p:spPr>
          <a:xfrm>
            <a:off x="6214271" y="3255149"/>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314" name="Shape 1314"/>
          <p:cNvSpPr/>
          <p:nvPr/>
        </p:nvSpPr>
        <p:spPr>
          <a:xfrm>
            <a:off x="6214271" y="2497059"/>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315" name="Shape 1315"/>
          <p:cNvSpPr/>
          <p:nvPr/>
        </p:nvSpPr>
        <p:spPr>
          <a:xfrm>
            <a:off x="6013426" y="954515"/>
            <a:ext cx="1334243"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a:solidFill>
                  <a:srgbClr val="29756E"/>
                </a:solidFill>
              </a:defRPr>
            </a:lvl1pPr>
          </a:lstStyle>
          <a:p>
            <a:pPr lvl="0">
              <a:defRPr sz="1800">
                <a:solidFill>
                  <a:srgbClr val="000000"/>
                </a:solidFill>
                <a:uFillTx/>
              </a:defRPr>
            </a:pPr>
            <a:r>
              <a:rPr sz="2100">
                <a:solidFill>
                  <a:srgbClr val="29756E"/>
                </a:solidFill>
                <a:uFill>
                  <a:solidFill>
                    <a:srgbClr val="4D4D4D"/>
                  </a:solidFill>
                </a:uFill>
              </a:rPr>
              <a:t>Pivotal CF</a:t>
            </a:r>
          </a:p>
        </p:txBody>
      </p:sp>
      <p:grpSp>
        <p:nvGrpSpPr>
          <p:cNvPr id="1319" name="Group 1319"/>
          <p:cNvGrpSpPr/>
          <p:nvPr/>
        </p:nvGrpSpPr>
        <p:grpSpPr>
          <a:xfrm>
            <a:off x="5643511" y="1400829"/>
            <a:ext cx="2199588" cy="682399"/>
            <a:chOff x="0" y="0"/>
            <a:chExt cx="2199587" cy="682397"/>
          </a:xfrm>
        </p:grpSpPr>
        <p:sp>
          <p:nvSpPr>
            <p:cNvPr id="1316" name="Shape 1316"/>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17" name="Shape 1317"/>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DEA</a:t>
              </a:r>
            </a:p>
          </p:txBody>
        </p:sp>
        <p:pic>
          <p:nvPicPr>
            <p:cNvPr id="1318"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320" name="Shape 1320"/>
          <p:cNvSpPr/>
          <p:nvPr/>
        </p:nvSpPr>
        <p:spPr>
          <a:xfrm>
            <a:off x="5524853" y="1711844"/>
            <a:ext cx="631982" cy="2741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21" name="Shape 1321"/>
          <p:cNvSpPr/>
          <p:nvPr/>
        </p:nvSpPr>
        <p:spPr>
          <a:xfrm>
            <a:off x="6214271" y="1722687"/>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pic>
        <p:nvPicPr>
          <p:cNvPr id="1322" name="Picture 1321"/>
          <p:cNvPicPr/>
          <p:nvPr/>
        </p:nvPicPr>
        <p:blipFill>
          <a:blip r:embed="rId6">
            <a:extLst/>
          </a:blip>
          <a:stretch>
            <a:fillRect/>
          </a:stretch>
        </p:blipFill>
        <p:spPr>
          <a:xfrm>
            <a:off x="6167431" y="1692368"/>
            <a:ext cx="1014462" cy="343575"/>
          </a:xfrm>
          <a:prstGeom prst="rect">
            <a:avLst/>
          </a:prstGeom>
        </p:spPr>
      </p:pic>
      <p:pic>
        <p:nvPicPr>
          <p:cNvPr id="1324" name="pasted-image.png"/>
          <p:cNvPicPr/>
          <p:nvPr/>
        </p:nvPicPr>
        <p:blipFill>
          <a:blip r:embed="rId7">
            <a:extLst/>
          </a:blip>
          <a:stretch>
            <a:fillRect/>
          </a:stretch>
        </p:blipFill>
        <p:spPr>
          <a:xfrm>
            <a:off x="407700" y="907526"/>
            <a:ext cx="1767996" cy="443631"/>
          </a:xfrm>
          <a:prstGeom prst="rect">
            <a:avLst/>
          </a:prstGeom>
          <a:ln w="12700">
            <a:miter lim="400000"/>
          </a:ln>
        </p:spPr>
      </p:pic>
      <p:cxnSp>
        <p:nvCxnSpPr>
          <p:cNvPr id="1325" name="Connector 1325"/>
          <p:cNvCxnSpPr>
            <a:stCxn id="1302" idx="0"/>
            <a:endCxn id="1300" idx="0"/>
          </p:cNvCxnSpPr>
          <p:nvPr/>
        </p:nvCxnSpPr>
        <p:spPr>
          <a:xfrm flipH="1" flipV="1">
            <a:off x="3064034" y="3456673"/>
            <a:ext cx="2776810" cy="656093"/>
          </a:xfrm>
          <a:prstGeom prst="straightConnector1">
            <a:avLst/>
          </a:prstGeom>
          <a:ln w="19050">
            <a:solidFill>
              <a:srgbClr val="535353"/>
            </a:solidFill>
            <a:tailEnd type="triangle"/>
          </a:ln>
        </p:spPr>
      </p:cxnSp>
      <p:cxnSp>
        <p:nvCxnSpPr>
          <p:cNvPr id="1326" name="Connector 1326"/>
          <p:cNvCxnSpPr>
            <a:stCxn id="1300" idx="0"/>
            <a:endCxn id="1280" idx="0"/>
          </p:cNvCxnSpPr>
          <p:nvPr/>
        </p:nvCxnSpPr>
        <p:spPr>
          <a:xfrm flipH="1">
            <a:off x="1266037" y="3456673"/>
            <a:ext cx="1797998" cy="438646"/>
          </a:xfrm>
          <a:prstGeom prst="straightConnector1">
            <a:avLst/>
          </a:prstGeom>
          <a:ln w="19050">
            <a:solidFill>
              <a:srgbClr val="535353"/>
            </a:solidFill>
            <a:tailEnd type="triangle"/>
          </a:ln>
        </p:spPr>
      </p:cxnSp>
      <p:sp>
        <p:nvSpPr>
          <p:cNvPr id="1330" name="Shape 1330"/>
          <p:cNvSpPr/>
          <p:nvPr/>
        </p:nvSpPr>
        <p:spPr>
          <a:xfrm>
            <a:off x="1527023" y="2335439"/>
            <a:ext cx="1028496" cy="12441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pic>
        <p:nvPicPr>
          <p:cNvPr id="1328" name="Picture 1327"/>
          <p:cNvPicPr/>
          <p:nvPr/>
        </p:nvPicPr>
        <p:blipFill>
          <a:blip r:embed="rId8">
            <a:extLst/>
          </a:blip>
          <a:stretch>
            <a:fillRect/>
          </a:stretch>
        </p:blipFill>
        <p:spPr>
          <a:xfrm>
            <a:off x="5652917" y="3641448"/>
            <a:ext cx="2229755" cy="741886"/>
          </a:xfrm>
          <a:prstGeom prst="rect">
            <a:avLst/>
          </a:prstGeom>
        </p:spPr>
      </p:pic>
    </p:spTree>
    <p:extLst>
      <p:ext uri="{BB962C8B-B14F-4D97-AF65-F5344CB8AC3E}">
        <p14:creationId xmlns:p14="http://schemas.microsoft.com/office/powerpoint/2010/main" val="121902127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1328"/>
                                        </p:tgtEl>
                                        <p:attrNameLst>
                                          <p:attrName>style.visibility</p:attrName>
                                        </p:attrNameLst>
                                      </p:cBhvr>
                                      <p:to>
                                        <p:strVal val="visible"/>
                                      </p:to>
                                    </p:set>
                                    <p:animEffect transition="in" filter="wipe(left)">
                                      <p:cBhvr>
                                        <p:cTn id="7" dur="1000"/>
                                        <p:tgtEl>
                                          <p:spTgt spid="1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8" grpId="0" animBg="1" advAuto="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2" name="Shape 1332"/>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48</a:t>
            </a:fld>
            <a:endParaRPr sz="800">
              <a:solidFill>
                <a:srgbClr val="808080"/>
              </a:solidFill>
              <a:uFill>
                <a:solidFill>
                  <a:srgbClr val="808080"/>
                </a:solidFill>
              </a:uFill>
            </a:endParaRPr>
          </a:p>
        </p:txBody>
      </p:sp>
      <p:sp>
        <p:nvSpPr>
          <p:cNvPr id="1333" name="Shape 1333"/>
          <p:cNvSpPr>
            <a:spLocks noGrp="1"/>
          </p:cNvSpPr>
          <p:nvPr>
            <p:ph type="title" idx="4294967295"/>
          </p:nvPr>
        </p:nvSpPr>
        <p:spPr>
          <a:xfrm>
            <a:off x="392112" y="1942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Platform Processes HA</a:t>
            </a:r>
          </a:p>
        </p:txBody>
      </p:sp>
      <p:sp>
        <p:nvSpPr>
          <p:cNvPr id="1334" name="Shape 1334"/>
          <p:cNvSpPr/>
          <p:nvPr/>
        </p:nvSpPr>
        <p:spPr>
          <a:xfrm>
            <a:off x="3138360" y="1799856"/>
            <a:ext cx="589238" cy="227539"/>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Target VM</a:t>
            </a:r>
          </a:p>
        </p:txBody>
      </p:sp>
      <p:grpSp>
        <p:nvGrpSpPr>
          <p:cNvPr id="1338" name="Group 1338"/>
          <p:cNvGrpSpPr/>
          <p:nvPr/>
        </p:nvGrpSpPr>
        <p:grpSpPr>
          <a:xfrm>
            <a:off x="1951134" y="1782645"/>
            <a:ext cx="4645972" cy="1441362"/>
            <a:chOff x="0" y="0"/>
            <a:chExt cx="4645971" cy="1441361"/>
          </a:xfrm>
        </p:grpSpPr>
        <p:sp>
          <p:nvSpPr>
            <p:cNvPr id="1335" name="Shape 1335"/>
            <p:cNvSpPr/>
            <p:nvPr/>
          </p:nvSpPr>
          <p:spPr>
            <a:xfrm>
              <a:off x="0" y="0"/>
              <a:ext cx="4645972" cy="1441362"/>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36" name="Shape 1336"/>
            <p:cNvSpPr/>
            <p:nvPr/>
          </p:nvSpPr>
          <p:spPr>
            <a:xfrm>
              <a:off x="87341" y="64670"/>
              <a:ext cx="4375001" cy="3627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500">
                  <a:solidFill>
                    <a:srgbClr val="FFFFFF"/>
                  </a:solidFill>
                  <a:uFillTx/>
                  <a:latin typeface="Avenir Next"/>
                  <a:ea typeface="Avenir Next"/>
                  <a:cs typeface="Avenir Next"/>
                  <a:sym typeface="Avenir Next"/>
                </a:defRPr>
              </a:lvl1pPr>
            </a:lstStyle>
            <a:p>
              <a:pPr lvl="0">
                <a:defRPr sz="1800">
                  <a:solidFill>
                    <a:srgbClr val="000000"/>
                  </a:solidFill>
                </a:defRPr>
              </a:pPr>
              <a:r>
                <a:rPr sz="1500">
                  <a:solidFill>
                    <a:srgbClr val="FFFFFF"/>
                  </a:solidFill>
                </a:rPr>
                <a:t>Cloud Controller</a:t>
              </a:r>
            </a:p>
          </p:txBody>
        </p:sp>
        <p:pic>
          <p:nvPicPr>
            <p:cNvPr id="1337" name="image10.png" descr="ICON_VM_basic_label_Q308"/>
            <p:cNvPicPr/>
            <p:nvPr/>
          </p:nvPicPr>
          <p:blipFill>
            <a:blip r:embed="rId2">
              <a:extLst/>
            </a:blip>
            <a:stretch>
              <a:fillRect/>
            </a:stretch>
          </p:blipFill>
          <p:spPr>
            <a:xfrm>
              <a:off x="3583275" y="220141"/>
              <a:ext cx="854094" cy="1001079"/>
            </a:xfrm>
            <a:prstGeom prst="rect">
              <a:avLst/>
            </a:prstGeom>
            <a:ln w="12700" cap="flat">
              <a:noFill/>
              <a:miter lim="400000"/>
            </a:ln>
            <a:effectLst/>
          </p:spPr>
        </p:pic>
      </p:grpSp>
      <p:sp>
        <p:nvSpPr>
          <p:cNvPr id="1339" name="Shape 1339"/>
          <p:cNvSpPr/>
          <p:nvPr/>
        </p:nvSpPr>
        <p:spPr>
          <a:xfrm>
            <a:off x="2104320" y="2405202"/>
            <a:ext cx="705833" cy="38576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6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600">
                <a:solidFill>
                  <a:srgbClr val="FFFFFF"/>
                </a:solidFill>
              </a:rPr>
              <a:t>Agent</a:t>
            </a:r>
          </a:p>
        </p:txBody>
      </p:sp>
      <p:grpSp>
        <p:nvGrpSpPr>
          <p:cNvPr id="1343" name="Group 1343"/>
          <p:cNvGrpSpPr/>
          <p:nvPr/>
        </p:nvGrpSpPr>
        <p:grpSpPr>
          <a:xfrm>
            <a:off x="2836071" y="2266819"/>
            <a:ext cx="2498041" cy="787267"/>
            <a:chOff x="-134494" y="-32577"/>
            <a:chExt cx="2498040" cy="787265"/>
          </a:xfrm>
        </p:grpSpPr>
        <p:pic>
          <p:nvPicPr>
            <p:cNvPr id="1340" name="Picture 1339"/>
            <p:cNvPicPr/>
            <p:nvPr/>
          </p:nvPicPr>
          <p:blipFill>
            <a:blip r:embed="rId3">
              <a:extLst/>
            </a:blip>
            <a:stretch>
              <a:fillRect/>
            </a:stretch>
          </p:blipFill>
          <p:spPr>
            <a:xfrm>
              <a:off x="70190" y="-32578"/>
              <a:ext cx="2293356" cy="712247"/>
            </a:xfrm>
            <a:prstGeom prst="rect">
              <a:avLst/>
            </a:prstGeom>
            <a:effectLst/>
          </p:spPr>
        </p:pic>
        <p:sp>
          <p:nvSpPr>
            <p:cNvPr id="1342" name="Shape 1342"/>
            <p:cNvSpPr/>
            <p:nvPr/>
          </p:nvSpPr>
          <p:spPr>
            <a:xfrm>
              <a:off x="-134495" y="107595"/>
              <a:ext cx="1836996" cy="6470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9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900">
                  <a:solidFill>
                    <a:srgbClr val="FFFFFF"/>
                  </a:solidFill>
                </a:rPr>
                <a:t>Process</a:t>
              </a:r>
            </a:p>
          </p:txBody>
        </p:sp>
      </p:grpSp>
      <p:pic>
        <p:nvPicPr>
          <p:cNvPr id="1344" name="Picture 1343"/>
          <p:cNvPicPr/>
          <p:nvPr/>
        </p:nvPicPr>
        <p:blipFill>
          <a:blip r:embed="rId4">
            <a:extLst/>
          </a:blip>
          <a:stretch>
            <a:fillRect/>
          </a:stretch>
        </p:blipFill>
        <p:spPr>
          <a:xfrm rot="19883577">
            <a:off x="3156236" y="2559984"/>
            <a:ext cx="1821790" cy="76201"/>
          </a:xfrm>
          <a:prstGeom prst="rect">
            <a:avLst/>
          </a:prstGeom>
          <a:effectLst>
            <a:outerShdw blurRad="38100" dist="20000" dir="5400000" rotWithShape="0">
              <a:srgbClr val="000000">
                <a:alpha val="38000"/>
              </a:srgbClr>
            </a:outerShdw>
          </a:effectLst>
        </p:spPr>
      </p:pic>
      <p:pic>
        <p:nvPicPr>
          <p:cNvPr id="1345" name="Picture 1344"/>
          <p:cNvPicPr/>
          <p:nvPr/>
        </p:nvPicPr>
        <p:blipFill>
          <a:blip r:embed="rId5">
            <a:extLst/>
          </a:blip>
          <a:stretch>
            <a:fillRect/>
          </a:stretch>
        </p:blipFill>
        <p:spPr>
          <a:xfrm rot="12470837">
            <a:off x="3181547" y="2533650"/>
            <a:ext cx="2021490" cy="76201"/>
          </a:xfrm>
          <a:prstGeom prst="rect">
            <a:avLst/>
          </a:prstGeom>
          <a:effectLst>
            <a:outerShdw blurRad="38100" dist="20000" dir="5400000" rotWithShape="0">
              <a:srgbClr val="000000">
                <a:alpha val="38000"/>
              </a:srgbClr>
            </a:outerShdw>
          </a:effectLst>
        </p:spPr>
      </p:pic>
      <p:sp>
        <p:nvSpPr>
          <p:cNvPr id="1346" name="Shape 1346"/>
          <p:cNvSpPr/>
          <p:nvPr/>
        </p:nvSpPr>
        <p:spPr>
          <a:xfrm>
            <a:off x="3829358" y="2409122"/>
            <a:ext cx="1880561" cy="64496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700">
                <a:solidFill>
                  <a:srgbClr val="F27C3A"/>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700" dirty="0">
                <a:solidFill>
                  <a:srgbClr val="F27C3A"/>
                </a:solidFill>
              </a:rPr>
              <a:t>Restart</a:t>
            </a:r>
          </a:p>
        </p:txBody>
      </p:sp>
    </p:spTree>
    <p:extLst>
      <p:ext uri="{BB962C8B-B14F-4D97-AF65-F5344CB8AC3E}">
        <p14:creationId xmlns:p14="http://schemas.microsoft.com/office/powerpoint/2010/main" val="52357302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44"/>
                                        </p:tgtEl>
                                        <p:attrNameLst>
                                          <p:attrName>style.visibility</p:attrName>
                                        </p:attrNameLst>
                                      </p:cBhvr>
                                      <p:to>
                                        <p:strVal val="visible"/>
                                      </p:to>
                                    </p:set>
                                  </p:childTnLst>
                                </p:cTn>
                              </p:par>
                              <p:par>
                                <p:cTn id="9" presetID="9" presetClass="exit" presetSubtype="0" fill="hold" nodeType="withEffect">
                                  <p:stCondLst>
                                    <p:cond delay="0"/>
                                  </p:stCondLst>
                                  <p:childTnLst>
                                    <p:animEffect transition="out" filter="dissolve">
                                      <p:cBhvr>
                                        <p:cTn id="10" dur="500"/>
                                        <p:tgtEl>
                                          <p:spTgt spid="1343"/>
                                        </p:tgtEl>
                                      </p:cBhvr>
                                    </p:animEffect>
                                    <p:set>
                                      <p:cBhvr>
                                        <p:cTn id="11" dur="1" fill="hold">
                                          <p:stCondLst>
                                            <p:cond delay="499"/>
                                          </p:stCondLst>
                                        </p:cTn>
                                        <p:tgtEl>
                                          <p:spTgt spid="134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1345"/>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134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34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343"/>
                                        </p:tgtEl>
                                        <p:attrNameLst>
                                          <p:attrName>style.visibility</p:attrName>
                                        </p:attrNameLst>
                                      </p:cBhvr>
                                      <p:to>
                                        <p:strVal val="visible"/>
                                      </p:to>
                                    </p:set>
                                  </p:childTnLst>
                                </p:cTn>
                              </p:par>
                              <p:par>
                                <p:cTn id="26" presetID="1" presetClass="exit" presetSubtype="0" fill="hold" grpId="1" nodeType="withEffect">
                                  <p:stCondLst>
                                    <p:cond delay="0"/>
                                  </p:stCondLst>
                                  <p:childTnLst>
                                    <p:set>
                                      <p:cBhvr>
                                        <p:cTn id="27" dur="1" fill="hold">
                                          <p:stCondLst>
                                            <p:cond delay="0"/>
                                          </p:stCondLst>
                                        </p:cTn>
                                        <p:tgtEl>
                                          <p:spTgt spid="13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6" grpId="0" animBg="1"/>
      <p:bldP spid="1346" grpId="1" animBg="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4" name="Shape 1354"/>
          <p:cNvSpPr/>
          <p:nvPr/>
        </p:nvSpPr>
        <p:spPr>
          <a:xfrm>
            <a:off x="5528863" y="916964"/>
            <a:ext cx="2428885" cy="3522898"/>
          </a:xfrm>
          <a:prstGeom prst="roundRect">
            <a:avLst>
              <a:gd name="adj" fmla="val 2091"/>
            </a:avLst>
          </a:prstGeom>
          <a:solidFill>
            <a:srgbClr val="A7A7A7"/>
          </a:solidFill>
          <a:ln w="3175">
            <a:miter lim="400000"/>
          </a:ln>
          <a:extLst>
            <a:ext uri="{C572A759-6A51-4108-AA02-DFA0A04FC94B}">
              <ma14:wrappingTextBoxFlag xmlns:ma14="http://schemas.microsoft.com/office/mac/drawingml/2011/main" val="1"/>
            </a:ext>
          </a:extLst>
        </p:spPr>
        <p:txBody>
          <a:bodyPr lIns="0" tIns="0" rIns="0" bIns="0" anchor="b"/>
          <a:lstStyle>
            <a:lvl1pPr algn="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a:t>
            </a:r>
          </a:p>
        </p:txBody>
      </p:sp>
      <p:sp>
        <p:nvSpPr>
          <p:cNvPr id="1355" name="Shape 1355"/>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49</a:t>
            </a:fld>
            <a:endParaRPr sz="800">
              <a:solidFill>
                <a:srgbClr val="808080"/>
              </a:solidFill>
              <a:uFill>
                <a:solidFill>
                  <a:srgbClr val="808080"/>
                </a:solidFill>
              </a:uFill>
            </a:endParaRPr>
          </a:p>
        </p:txBody>
      </p:sp>
      <p:sp>
        <p:nvSpPr>
          <p:cNvPr id="1356" name="Shape 1356"/>
          <p:cNvSpPr>
            <a:spLocks noGrp="1"/>
          </p:cNvSpPr>
          <p:nvPr>
            <p:ph type="title" idx="4294967295"/>
          </p:nvPr>
        </p:nvSpPr>
        <p:spPr>
          <a:xfrm>
            <a:off x="392112" y="1942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Platform VMs HA</a:t>
            </a:r>
          </a:p>
        </p:txBody>
      </p:sp>
      <p:sp>
        <p:nvSpPr>
          <p:cNvPr id="1357" name="Shape 1357"/>
          <p:cNvSpPr/>
          <p:nvPr/>
        </p:nvSpPr>
        <p:spPr>
          <a:xfrm>
            <a:off x="431093" y="929664"/>
            <a:ext cx="4928452" cy="3497498"/>
          </a:xfrm>
          <a:prstGeom prst="roundRect">
            <a:avLst>
              <a:gd name="adj" fmla="val 1452"/>
            </a:avLst>
          </a:prstGeom>
          <a:ln w="25400">
            <a:solidFill>
              <a:srgbClr val="29756E"/>
            </a:solidFill>
            <a:round/>
          </a:ln>
        </p:spPr>
        <p:txBody>
          <a:bodyPr lIns="0" tIns="0" rIns="0" bIns="0" anchor="ctr"/>
          <a:lstStyle/>
          <a:p>
            <a:pPr lvl="0"/>
            <a:endParaRPr/>
          </a:p>
        </p:txBody>
      </p:sp>
      <p:sp>
        <p:nvSpPr>
          <p:cNvPr id="1358" name="Shape 1358"/>
          <p:cNvSpPr/>
          <p:nvPr/>
        </p:nvSpPr>
        <p:spPr>
          <a:xfrm flipV="1">
            <a:off x="1867564" y="2305968"/>
            <a:ext cx="202249" cy="202249"/>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59" name="Shape 1359"/>
          <p:cNvSpPr/>
          <p:nvPr/>
        </p:nvSpPr>
        <p:spPr>
          <a:xfrm>
            <a:off x="1863275" y="1750507"/>
            <a:ext cx="193359"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60" name="Shape 1360"/>
          <p:cNvSpPr/>
          <p:nvPr/>
        </p:nvSpPr>
        <p:spPr>
          <a:xfrm>
            <a:off x="540052" y="2399372"/>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Blobstore</a:t>
            </a:r>
          </a:p>
        </p:txBody>
      </p:sp>
      <p:sp>
        <p:nvSpPr>
          <p:cNvPr id="1361" name="Shape 1361"/>
          <p:cNvSpPr/>
          <p:nvPr/>
        </p:nvSpPr>
        <p:spPr>
          <a:xfrm>
            <a:off x="589683" y="2485100"/>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62" name="Shape 1362"/>
          <p:cNvSpPr/>
          <p:nvPr/>
        </p:nvSpPr>
        <p:spPr>
          <a:xfrm>
            <a:off x="4625590" y="956502"/>
            <a:ext cx="701752" cy="3835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700">
                <a:solidFill>
                  <a:srgbClr val="535353"/>
                </a:solidFill>
                <a:latin typeface="Avenir Next"/>
                <a:ea typeface="Avenir Next"/>
                <a:cs typeface="Avenir Next"/>
                <a:sym typeface="Avenir Next"/>
              </a:defRPr>
            </a:lvl1pPr>
          </a:lstStyle>
          <a:p>
            <a:pPr lvl="0">
              <a:defRPr sz="1800">
                <a:solidFill>
                  <a:srgbClr val="000000"/>
                </a:solidFill>
                <a:uFillTx/>
              </a:defRPr>
            </a:pPr>
            <a:r>
              <a:rPr sz="1700">
                <a:solidFill>
                  <a:srgbClr val="535353"/>
                </a:solidFill>
                <a:uFill>
                  <a:solidFill>
                    <a:srgbClr val="4D4D4D"/>
                  </a:solidFill>
                </a:uFill>
              </a:rPr>
              <a:t>BOSH</a:t>
            </a:r>
          </a:p>
        </p:txBody>
      </p:sp>
      <p:sp>
        <p:nvSpPr>
          <p:cNvPr id="1363" name="Shape 1363"/>
          <p:cNvSpPr/>
          <p:nvPr/>
        </p:nvSpPr>
        <p:spPr>
          <a:xfrm>
            <a:off x="614214" y="3579604"/>
            <a:ext cx="1303646" cy="631429"/>
          </a:xfrm>
          <a:prstGeom prst="roundRect">
            <a:avLst>
              <a:gd name="adj" fmla="val 799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Health </a:t>
            </a:r>
          </a:p>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Monitor</a:t>
            </a:r>
          </a:p>
        </p:txBody>
      </p:sp>
      <p:pic>
        <p:nvPicPr>
          <p:cNvPr id="1364" name="pasted-image.pdf"/>
          <p:cNvPicPr/>
          <p:nvPr/>
        </p:nvPicPr>
        <p:blipFill>
          <a:blip r:embed="rId2">
            <a:extLst/>
          </a:blip>
          <a:stretch>
            <a:fillRect/>
          </a:stretch>
        </p:blipFill>
        <p:spPr>
          <a:xfrm>
            <a:off x="690981" y="3758781"/>
            <a:ext cx="241301" cy="227106"/>
          </a:xfrm>
          <a:prstGeom prst="rect">
            <a:avLst/>
          </a:prstGeom>
          <a:ln w="3175">
            <a:miter lim="400000"/>
          </a:ln>
        </p:spPr>
      </p:pic>
      <p:sp>
        <p:nvSpPr>
          <p:cNvPr id="1365" name="Shape 1365"/>
          <p:cNvSpPr/>
          <p:nvPr/>
        </p:nvSpPr>
        <p:spPr>
          <a:xfrm>
            <a:off x="540052" y="1508753"/>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DB</a:t>
            </a:r>
          </a:p>
        </p:txBody>
      </p:sp>
      <p:sp>
        <p:nvSpPr>
          <p:cNvPr id="1366" name="Shape 1366"/>
          <p:cNvSpPr/>
          <p:nvPr/>
        </p:nvSpPr>
        <p:spPr>
          <a:xfrm>
            <a:off x="589683" y="1568869"/>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1367" name="Shape 1367"/>
          <p:cNvSpPr/>
          <p:nvPr/>
        </p:nvSpPr>
        <p:spPr>
          <a:xfrm>
            <a:off x="5668000" y="2922938"/>
            <a:ext cx="2199589"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68" name="Shape 1368"/>
          <p:cNvSpPr/>
          <p:nvPr/>
        </p:nvSpPr>
        <p:spPr>
          <a:xfrm>
            <a:off x="5744722" y="2975323"/>
            <a:ext cx="204614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Messaging</a:t>
            </a:r>
          </a:p>
        </p:txBody>
      </p:sp>
      <p:pic>
        <p:nvPicPr>
          <p:cNvPr id="1369" name="image10.png" descr="ICON_VM_basic_label_Q308"/>
          <p:cNvPicPr/>
          <p:nvPr/>
        </p:nvPicPr>
        <p:blipFill>
          <a:blip r:embed="rId3">
            <a:extLst/>
          </a:blip>
          <a:stretch>
            <a:fillRect/>
          </a:stretch>
        </p:blipFill>
        <p:spPr>
          <a:xfrm>
            <a:off x="7382796" y="3063086"/>
            <a:ext cx="404363" cy="473951"/>
          </a:xfrm>
          <a:prstGeom prst="rect">
            <a:avLst/>
          </a:prstGeom>
          <a:ln w="12700">
            <a:miter lim="400000"/>
          </a:ln>
        </p:spPr>
      </p:pic>
      <p:sp>
        <p:nvSpPr>
          <p:cNvPr id="1370" name="Shape 1370"/>
          <p:cNvSpPr/>
          <p:nvPr/>
        </p:nvSpPr>
        <p:spPr>
          <a:xfrm rot="11254553">
            <a:off x="4202664" y="3166784"/>
            <a:ext cx="202002" cy="178246"/>
          </a:xfrm>
          <a:custGeom>
            <a:avLst/>
            <a:gdLst/>
            <a:ahLst/>
            <a:cxnLst>
              <a:cxn ang="0">
                <a:pos x="wd2" y="hd2"/>
              </a:cxn>
              <a:cxn ang="5400000">
                <a:pos x="wd2" y="hd2"/>
              </a:cxn>
              <a:cxn ang="10800000">
                <a:pos x="wd2" y="hd2"/>
              </a:cxn>
              <a:cxn ang="16200000">
                <a:pos x="wd2" y="hd2"/>
              </a:cxn>
            </a:cxnLst>
            <a:rect l="0" t="0" r="r" b="b"/>
            <a:pathLst>
              <a:path w="20537" h="20870" extrusionOk="0">
                <a:moveTo>
                  <a:pt x="5461" y="14219"/>
                </a:moveTo>
                <a:cubicBezTo>
                  <a:pt x="6370" y="14080"/>
                  <a:pt x="7008" y="13119"/>
                  <a:pt x="6887" y="12073"/>
                </a:cubicBezTo>
                <a:cubicBezTo>
                  <a:pt x="6766" y="11027"/>
                  <a:pt x="5932" y="10292"/>
                  <a:pt x="5024" y="10431"/>
                </a:cubicBezTo>
                <a:cubicBezTo>
                  <a:pt x="4115" y="10570"/>
                  <a:pt x="3477" y="11531"/>
                  <a:pt x="3598" y="12577"/>
                </a:cubicBezTo>
                <a:cubicBezTo>
                  <a:pt x="3719" y="13623"/>
                  <a:pt x="4553" y="14358"/>
                  <a:pt x="5461" y="14219"/>
                </a:cubicBezTo>
                <a:close/>
                <a:moveTo>
                  <a:pt x="10425" y="13459"/>
                </a:moveTo>
                <a:cubicBezTo>
                  <a:pt x="11333" y="13320"/>
                  <a:pt x="11971" y="12359"/>
                  <a:pt x="11851" y="11313"/>
                </a:cubicBezTo>
                <a:cubicBezTo>
                  <a:pt x="11730" y="10267"/>
                  <a:pt x="10896" y="9532"/>
                  <a:pt x="9987" y="9671"/>
                </a:cubicBezTo>
                <a:cubicBezTo>
                  <a:pt x="9079" y="9810"/>
                  <a:pt x="8441" y="10771"/>
                  <a:pt x="8561" y="11817"/>
                </a:cubicBezTo>
                <a:cubicBezTo>
                  <a:pt x="8682" y="12863"/>
                  <a:pt x="9516" y="13598"/>
                  <a:pt x="10425" y="13459"/>
                </a:cubicBezTo>
                <a:close/>
                <a:moveTo>
                  <a:pt x="15388" y="12698"/>
                </a:moveTo>
                <a:cubicBezTo>
                  <a:pt x="16297" y="12559"/>
                  <a:pt x="16935" y="11599"/>
                  <a:pt x="16814" y="10553"/>
                </a:cubicBezTo>
                <a:cubicBezTo>
                  <a:pt x="16693" y="9507"/>
                  <a:pt x="15859" y="8771"/>
                  <a:pt x="14951" y="8911"/>
                </a:cubicBezTo>
                <a:cubicBezTo>
                  <a:pt x="14043" y="9050"/>
                  <a:pt x="13404" y="10010"/>
                  <a:pt x="13525" y="11056"/>
                </a:cubicBezTo>
                <a:cubicBezTo>
                  <a:pt x="13646" y="12102"/>
                  <a:pt x="14480" y="12838"/>
                  <a:pt x="15388" y="12698"/>
                </a:cubicBezTo>
                <a:close/>
                <a:moveTo>
                  <a:pt x="11333" y="20736"/>
                </a:moveTo>
                <a:cubicBezTo>
                  <a:pt x="5692" y="21600"/>
                  <a:pt x="644" y="18177"/>
                  <a:pt x="56" y="13092"/>
                </a:cubicBezTo>
                <a:cubicBezTo>
                  <a:pt x="-531" y="8006"/>
                  <a:pt x="3565" y="3182"/>
                  <a:pt x="9205" y="2319"/>
                </a:cubicBezTo>
                <a:cubicBezTo>
                  <a:pt x="10331" y="2146"/>
                  <a:pt x="11433" y="2144"/>
                  <a:pt x="12475" y="2337"/>
                </a:cubicBezTo>
                <a:cubicBezTo>
                  <a:pt x="14907" y="2290"/>
                  <a:pt x="17337" y="1504"/>
                  <a:pt x="19768" y="0"/>
                </a:cubicBezTo>
                <a:cubicBezTo>
                  <a:pt x="19085" y="1758"/>
                  <a:pt x="18589" y="3515"/>
                  <a:pt x="18297" y="5277"/>
                </a:cubicBezTo>
                <a:cubicBezTo>
                  <a:pt x="19489" y="6533"/>
                  <a:pt x="20271" y="8142"/>
                  <a:pt x="20482" y="9963"/>
                </a:cubicBezTo>
                <a:cubicBezTo>
                  <a:pt x="21069" y="15049"/>
                  <a:pt x="16973" y="19872"/>
                  <a:pt x="11333" y="20736"/>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71" name="Shape 1371"/>
          <p:cNvSpPr/>
          <p:nvPr/>
        </p:nvSpPr>
        <p:spPr>
          <a:xfrm>
            <a:off x="5668001" y="2162281"/>
            <a:ext cx="2199588"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72" name="Shape 1372"/>
          <p:cNvSpPr/>
          <p:nvPr/>
        </p:nvSpPr>
        <p:spPr>
          <a:xfrm>
            <a:off x="5748325" y="2223190"/>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Health Manager</a:t>
            </a:r>
          </a:p>
        </p:txBody>
      </p:sp>
      <p:pic>
        <p:nvPicPr>
          <p:cNvPr id="1373" name="image10.png" descr="ICON_VM_basic_label_Q308"/>
          <p:cNvPicPr/>
          <p:nvPr/>
        </p:nvPicPr>
        <p:blipFill>
          <a:blip r:embed="rId3">
            <a:extLst/>
          </a:blip>
          <a:stretch>
            <a:fillRect/>
          </a:stretch>
        </p:blipFill>
        <p:spPr>
          <a:xfrm>
            <a:off x="7382796" y="2266505"/>
            <a:ext cx="404363" cy="473951"/>
          </a:xfrm>
          <a:prstGeom prst="rect">
            <a:avLst/>
          </a:prstGeom>
          <a:ln w="12700">
            <a:miter lim="400000"/>
          </a:ln>
        </p:spPr>
      </p:pic>
      <p:sp>
        <p:nvSpPr>
          <p:cNvPr id="1374" name="Shape 1374"/>
          <p:cNvSpPr/>
          <p:nvPr/>
        </p:nvSpPr>
        <p:spPr>
          <a:xfrm>
            <a:off x="4210208" y="3484831"/>
            <a:ext cx="188325" cy="162914"/>
          </a:xfrm>
          <a:custGeom>
            <a:avLst/>
            <a:gdLst/>
            <a:ahLst/>
            <a:cxnLst>
              <a:cxn ang="0">
                <a:pos x="wd2" y="hd2"/>
              </a:cxn>
              <a:cxn ang="5400000">
                <a:pos x="wd2" y="hd2"/>
              </a:cxn>
              <a:cxn ang="10800000">
                <a:pos x="wd2" y="hd2"/>
              </a:cxn>
              <a:cxn ang="16200000">
                <a:pos x="wd2" y="hd2"/>
              </a:cxn>
            </a:cxnLst>
            <a:rect l="0" t="0" r="r" b="b"/>
            <a:pathLst>
              <a:path w="10657" h="15999" extrusionOk="0">
                <a:moveTo>
                  <a:pt x="5328" y="3849"/>
                </a:moveTo>
                <a:cubicBezTo>
                  <a:pt x="7532" y="-5601"/>
                  <a:pt x="16128" y="3849"/>
                  <a:pt x="5328" y="15999"/>
                </a:cubicBezTo>
                <a:cubicBezTo>
                  <a:pt x="-5472" y="3849"/>
                  <a:pt x="3124" y="-5601"/>
                  <a:pt x="5328" y="3849"/>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75" name="Shape 1375"/>
          <p:cNvSpPr/>
          <p:nvPr/>
        </p:nvSpPr>
        <p:spPr>
          <a:xfrm>
            <a:off x="4223560" y="3761728"/>
            <a:ext cx="168248" cy="224523"/>
          </a:xfrm>
          <a:custGeom>
            <a:avLst/>
            <a:gdLst/>
            <a:ahLst/>
            <a:cxnLst>
              <a:cxn ang="0">
                <a:pos x="wd2" y="hd2"/>
              </a:cxn>
              <a:cxn ang="5400000">
                <a:pos x="wd2" y="hd2"/>
              </a:cxn>
              <a:cxn ang="10800000">
                <a:pos x="wd2" y="hd2"/>
              </a:cxn>
              <a:cxn ang="16200000">
                <a:pos x="wd2" y="hd2"/>
              </a:cxn>
            </a:cxnLst>
            <a:rect l="0" t="0" r="r" b="b"/>
            <a:pathLst>
              <a:path w="21600" h="21600" extrusionOk="0">
                <a:moveTo>
                  <a:pt x="10800" y="16618"/>
                </a:moveTo>
                <a:lnTo>
                  <a:pt x="6946" y="18824"/>
                </a:lnTo>
                <a:cubicBezTo>
                  <a:pt x="7990" y="19479"/>
                  <a:pt x="9343" y="19815"/>
                  <a:pt x="10800" y="19815"/>
                </a:cubicBezTo>
                <a:cubicBezTo>
                  <a:pt x="12257" y="19815"/>
                  <a:pt x="13610" y="19479"/>
                  <a:pt x="14654" y="18825"/>
                </a:cubicBezTo>
                <a:close/>
                <a:moveTo>
                  <a:pt x="4280" y="12886"/>
                </a:moveTo>
                <a:cubicBezTo>
                  <a:pt x="3997" y="13421"/>
                  <a:pt x="3858" y="14005"/>
                  <a:pt x="3858" y="14613"/>
                </a:cubicBezTo>
                <a:cubicBezTo>
                  <a:pt x="3858" y="16342"/>
                  <a:pt x="4983" y="17873"/>
                  <a:pt x="6787" y="18744"/>
                </a:cubicBezTo>
                <a:lnTo>
                  <a:pt x="8263" y="15166"/>
                </a:lnTo>
                <a:close/>
                <a:moveTo>
                  <a:pt x="17320" y="12886"/>
                </a:moveTo>
                <a:lnTo>
                  <a:pt x="13337" y="15166"/>
                </a:lnTo>
                <a:lnTo>
                  <a:pt x="14813" y="18744"/>
                </a:lnTo>
                <a:cubicBezTo>
                  <a:pt x="16617" y="17873"/>
                  <a:pt x="17742" y="16342"/>
                  <a:pt x="17742" y="14613"/>
                </a:cubicBezTo>
                <a:cubicBezTo>
                  <a:pt x="17742" y="14005"/>
                  <a:pt x="17603" y="13421"/>
                  <a:pt x="17320" y="12886"/>
                </a:cubicBezTo>
                <a:close/>
                <a:moveTo>
                  <a:pt x="10970" y="9424"/>
                </a:moveTo>
                <a:lnTo>
                  <a:pt x="12368" y="12816"/>
                </a:lnTo>
                <a:lnTo>
                  <a:pt x="17290" y="12816"/>
                </a:lnTo>
                <a:cubicBezTo>
                  <a:pt x="16353" y="10863"/>
                  <a:pt x="13884" y="9465"/>
                  <a:pt x="10970" y="9424"/>
                </a:cubicBezTo>
                <a:close/>
                <a:moveTo>
                  <a:pt x="10630" y="9424"/>
                </a:moveTo>
                <a:cubicBezTo>
                  <a:pt x="7716" y="9465"/>
                  <a:pt x="5247" y="10863"/>
                  <a:pt x="4310" y="12816"/>
                </a:cubicBezTo>
                <a:lnTo>
                  <a:pt x="9232" y="12816"/>
                </a:lnTo>
                <a:close/>
                <a:moveTo>
                  <a:pt x="12665" y="2637"/>
                </a:moveTo>
                <a:lnTo>
                  <a:pt x="20124" y="2637"/>
                </a:lnTo>
                <a:lnTo>
                  <a:pt x="20124" y="5249"/>
                </a:lnTo>
                <a:lnTo>
                  <a:pt x="15871" y="8762"/>
                </a:lnTo>
                <a:cubicBezTo>
                  <a:pt x="18434" y="9999"/>
                  <a:pt x="20124" y="12158"/>
                  <a:pt x="20124" y="14613"/>
                </a:cubicBezTo>
                <a:cubicBezTo>
                  <a:pt x="20124" y="18472"/>
                  <a:pt x="15949" y="21600"/>
                  <a:pt x="10800" y="21600"/>
                </a:cubicBezTo>
                <a:cubicBezTo>
                  <a:pt x="5651" y="21600"/>
                  <a:pt x="1476" y="18472"/>
                  <a:pt x="1476" y="14613"/>
                </a:cubicBezTo>
                <a:cubicBezTo>
                  <a:pt x="1476" y="12161"/>
                  <a:pt x="3162" y="10004"/>
                  <a:pt x="5719" y="8766"/>
                </a:cubicBezTo>
                <a:lnTo>
                  <a:pt x="1476" y="5261"/>
                </a:lnTo>
                <a:lnTo>
                  <a:pt x="1476" y="2649"/>
                </a:lnTo>
                <a:lnTo>
                  <a:pt x="8935" y="2649"/>
                </a:lnTo>
                <a:lnTo>
                  <a:pt x="8935" y="7767"/>
                </a:lnTo>
                <a:cubicBezTo>
                  <a:pt x="9538" y="7675"/>
                  <a:pt x="10161" y="7626"/>
                  <a:pt x="10800" y="7626"/>
                </a:cubicBezTo>
                <a:lnTo>
                  <a:pt x="12665" y="7767"/>
                </a:lnTo>
                <a:lnTo>
                  <a:pt x="12665" y="5249"/>
                </a:lnTo>
                <a:close/>
                <a:moveTo>
                  <a:pt x="0" y="0"/>
                </a:moveTo>
                <a:lnTo>
                  <a:pt x="21600" y="0"/>
                </a:lnTo>
                <a:lnTo>
                  <a:pt x="21600" y="1688"/>
                </a:lnTo>
                <a:lnTo>
                  <a:pt x="0" y="1688"/>
                </a:ln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76" name="Shape 1376"/>
          <p:cNvSpPr/>
          <p:nvPr/>
        </p:nvSpPr>
        <p:spPr>
          <a:xfrm>
            <a:off x="2045436" y="1953052"/>
            <a:ext cx="1886821" cy="363583"/>
          </a:xfrm>
          <a:prstGeom prst="roundRect">
            <a:avLst>
              <a:gd name="adj" fmla="val 1388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pic>
        <p:nvPicPr>
          <p:cNvPr id="1377" name="pasted-image.pdf"/>
          <p:cNvPicPr/>
          <p:nvPr/>
        </p:nvPicPr>
        <p:blipFill>
          <a:blip r:embed="rId4">
            <a:extLst/>
          </a:blip>
          <a:stretch>
            <a:fillRect/>
          </a:stretch>
        </p:blipFill>
        <p:spPr>
          <a:xfrm>
            <a:off x="2117712" y="1990349"/>
            <a:ext cx="213188" cy="274100"/>
          </a:xfrm>
          <a:prstGeom prst="rect">
            <a:avLst/>
          </a:prstGeom>
          <a:ln w="3175">
            <a:miter lim="400000"/>
          </a:ln>
        </p:spPr>
      </p:pic>
      <p:sp>
        <p:nvSpPr>
          <p:cNvPr id="1419" name="Shape 1419"/>
          <p:cNvSpPr/>
          <p:nvPr/>
        </p:nvSpPr>
        <p:spPr>
          <a:xfrm>
            <a:off x="3187296" y="3651012"/>
            <a:ext cx="2332827" cy="452038"/>
          </a:xfrm>
          <a:custGeom>
            <a:avLst/>
            <a:gdLst/>
            <a:ahLst/>
            <a:cxnLst>
              <a:cxn ang="0">
                <a:pos x="wd2" y="hd2"/>
              </a:cxn>
              <a:cxn ang="5400000">
                <a:pos x="wd2" y="hd2"/>
              </a:cxn>
              <a:cxn ang="10800000">
                <a:pos x="wd2" y="hd2"/>
              </a:cxn>
              <a:cxn ang="16200000">
                <a:pos x="wd2" y="hd2"/>
              </a:cxn>
            </a:cxnLst>
            <a:rect l="0" t="0" r="r" b="b"/>
            <a:pathLst>
              <a:path w="21600" h="20199" extrusionOk="0">
                <a:moveTo>
                  <a:pt x="21600" y="19954"/>
                </a:moveTo>
                <a:cubicBezTo>
                  <a:pt x="10113" y="21600"/>
                  <a:pt x="2913" y="14949"/>
                  <a:pt x="0" y="0"/>
                </a:cubicBezTo>
              </a:path>
            </a:pathLst>
          </a:custGeom>
          <a:ln w="19050">
            <a:solidFill>
              <a:srgbClr val="535353"/>
            </a:solidFill>
            <a:tailEnd type="triangle"/>
          </a:ln>
        </p:spPr>
        <p:txBody>
          <a:bodyPr/>
          <a:lstStyle/>
          <a:p>
            <a:pPr lvl="0"/>
            <a:endParaRPr/>
          </a:p>
        </p:txBody>
      </p:sp>
      <p:cxnSp>
        <p:nvCxnSpPr>
          <p:cNvPr id="1379" name="Connector 1379"/>
          <p:cNvCxnSpPr>
            <a:stCxn id="1380" idx="0"/>
            <a:endCxn id="1363" idx="0"/>
          </p:cNvCxnSpPr>
          <p:nvPr/>
        </p:nvCxnSpPr>
        <p:spPr>
          <a:xfrm flipH="1">
            <a:off x="1266037" y="3456673"/>
            <a:ext cx="1797998" cy="438646"/>
          </a:xfrm>
          <a:prstGeom prst="straightConnector1">
            <a:avLst/>
          </a:prstGeom>
          <a:ln w="19050">
            <a:solidFill>
              <a:srgbClr val="535353"/>
            </a:solidFill>
            <a:tailEnd type="triangle"/>
          </a:ln>
        </p:spPr>
      </p:cxnSp>
      <p:sp>
        <p:nvSpPr>
          <p:cNvPr id="1380" name="Shape 1380"/>
          <p:cNvSpPr/>
          <p:nvPr/>
        </p:nvSpPr>
        <p:spPr>
          <a:xfrm>
            <a:off x="2412211" y="3262471"/>
            <a:ext cx="1303646" cy="388405"/>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NATS</a:t>
            </a:r>
          </a:p>
        </p:txBody>
      </p:sp>
      <p:pic>
        <p:nvPicPr>
          <p:cNvPr id="1381" name="pasted-image.pdf"/>
          <p:cNvPicPr/>
          <p:nvPr/>
        </p:nvPicPr>
        <p:blipFill>
          <a:blip r:embed="rId5">
            <a:extLst/>
          </a:blip>
          <a:stretch>
            <a:fillRect/>
          </a:stretch>
        </p:blipFill>
        <p:spPr>
          <a:xfrm>
            <a:off x="2487196" y="3347527"/>
            <a:ext cx="266701" cy="215901"/>
          </a:xfrm>
          <a:prstGeom prst="rect">
            <a:avLst/>
          </a:prstGeom>
          <a:ln w="3175">
            <a:miter lim="400000"/>
          </a:ln>
        </p:spPr>
      </p:pic>
      <p:sp>
        <p:nvSpPr>
          <p:cNvPr id="1420" name="Shape 1420"/>
          <p:cNvSpPr/>
          <p:nvPr/>
        </p:nvSpPr>
        <p:spPr>
          <a:xfrm>
            <a:off x="1527023" y="2335439"/>
            <a:ext cx="1028496" cy="12441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pic>
        <p:nvPicPr>
          <p:cNvPr id="1383" name="Picture 1382"/>
          <p:cNvPicPr/>
          <p:nvPr/>
        </p:nvPicPr>
        <p:blipFill>
          <a:blip r:embed="rId6">
            <a:extLst/>
          </a:blip>
          <a:stretch>
            <a:fillRect/>
          </a:stretch>
        </p:blipFill>
        <p:spPr>
          <a:xfrm>
            <a:off x="6223375" y="3218802"/>
            <a:ext cx="1014461" cy="343576"/>
          </a:xfrm>
          <a:prstGeom prst="rect">
            <a:avLst/>
          </a:prstGeom>
        </p:spPr>
      </p:pic>
      <p:pic>
        <p:nvPicPr>
          <p:cNvPr id="1385" name="Picture 1384"/>
          <p:cNvPicPr/>
          <p:nvPr/>
        </p:nvPicPr>
        <p:blipFill>
          <a:blip r:embed="rId6">
            <a:extLst/>
          </a:blip>
          <a:stretch>
            <a:fillRect/>
          </a:stretch>
        </p:blipFill>
        <p:spPr>
          <a:xfrm>
            <a:off x="6167431" y="2454060"/>
            <a:ext cx="1014462" cy="343575"/>
          </a:xfrm>
          <a:prstGeom prst="rect">
            <a:avLst/>
          </a:prstGeom>
        </p:spPr>
      </p:pic>
      <p:sp>
        <p:nvSpPr>
          <p:cNvPr id="1387" name="Shape 1387"/>
          <p:cNvSpPr/>
          <p:nvPr/>
        </p:nvSpPr>
        <p:spPr>
          <a:xfrm>
            <a:off x="5679184" y="3280306"/>
            <a:ext cx="525984"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88" name="Shape 1388"/>
          <p:cNvSpPr/>
          <p:nvPr/>
        </p:nvSpPr>
        <p:spPr>
          <a:xfrm>
            <a:off x="5658942" y="2509808"/>
            <a:ext cx="52598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8" name="Group 1398"/>
          <p:cNvGrpSpPr/>
          <p:nvPr/>
        </p:nvGrpSpPr>
        <p:grpSpPr>
          <a:xfrm>
            <a:off x="5520122" y="3679834"/>
            <a:ext cx="2342736" cy="682398"/>
            <a:chOff x="0" y="0"/>
            <a:chExt cx="2342734" cy="682397"/>
          </a:xfrm>
        </p:grpSpPr>
        <p:grpSp>
          <p:nvGrpSpPr>
            <p:cNvPr id="1392" name="Group 1392"/>
            <p:cNvGrpSpPr/>
            <p:nvPr/>
          </p:nvGrpSpPr>
          <p:grpSpPr>
            <a:xfrm>
              <a:off x="143147" y="0"/>
              <a:ext cx="2199588" cy="682398"/>
              <a:chOff x="0" y="0"/>
              <a:chExt cx="2199587" cy="682397"/>
            </a:xfrm>
          </p:grpSpPr>
          <p:sp>
            <p:nvSpPr>
              <p:cNvPr id="1389" name="Shape 1389"/>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90" name="Shape 1390"/>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pic>
            <p:nvPicPr>
              <p:cNvPr id="1391"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393" name="Shape 1393"/>
            <p:cNvSpPr/>
            <p:nvPr/>
          </p:nvSpPr>
          <p:spPr>
            <a:xfrm>
              <a:off x="0" y="310036"/>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7" name="Group 1397"/>
            <p:cNvGrpSpPr/>
            <p:nvPr/>
          </p:nvGrpSpPr>
          <p:grpSpPr>
            <a:xfrm>
              <a:off x="689418" y="283520"/>
              <a:ext cx="1023565" cy="343575"/>
              <a:chOff x="0" y="-34502"/>
              <a:chExt cx="1023564" cy="343574"/>
            </a:xfrm>
          </p:grpSpPr>
          <p:pic>
            <p:nvPicPr>
              <p:cNvPr id="1394" name="Picture 1393"/>
              <p:cNvPicPr/>
              <p:nvPr/>
            </p:nvPicPr>
            <p:blipFill>
              <a:blip r:embed="rId6">
                <a:extLst/>
              </a:blip>
              <a:stretch>
                <a:fillRect/>
              </a:stretch>
            </p:blipFill>
            <p:spPr>
              <a:xfrm>
                <a:off x="9103" y="-34503"/>
                <a:ext cx="1014462" cy="343576"/>
              </a:xfrm>
              <a:prstGeom prst="rect">
                <a:avLst/>
              </a:prstGeom>
              <a:effectLst/>
            </p:spPr>
          </p:pic>
          <p:sp>
            <p:nvSpPr>
              <p:cNvPr id="1396" name="Shape 1396"/>
              <p:cNvSpPr/>
              <p:nvPr/>
            </p:nvSpPr>
            <p:spPr>
              <a:xfrm>
                <a:off x="0" y="0"/>
                <a:ext cx="779463" cy="274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grpSp>
      <p:sp>
        <p:nvSpPr>
          <p:cNvPr id="1399" name="Shape 1399"/>
          <p:cNvSpPr/>
          <p:nvPr/>
        </p:nvSpPr>
        <p:spPr>
          <a:xfrm>
            <a:off x="6214271" y="3255149"/>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400" name="Shape 1400"/>
          <p:cNvSpPr/>
          <p:nvPr/>
        </p:nvSpPr>
        <p:spPr>
          <a:xfrm>
            <a:off x="6214271" y="2497059"/>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401" name="Shape 1401"/>
          <p:cNvSpPr/>
          <p:nvPr/>
        </p:nvSpPr>
        <p:spPr>
          <a:xfrm>
            <a:off x="6013426" y="954515"/>
            <a:ext cx="1334243"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a:solidFill>
                  <a:srgbClr val="29756E"/>
                </a:solidFill>
              </a:defRPr>
            </a:lvl1pPr>
          </a:lstStyle>
          <a:p>
            <a:pPr lvl="0">
              <a:defRPr sz="1800">
                <a:solidFill>
                  <a:srgbClr val="000000"/>
                </a:solidFill>
                <a:uFillTx/>
              </a:defRPr>
            </a:pPr>
            <a:r>
              <a:rPr sz="2100">
                <a:solidFill>
                  <a:srgbClr val="29756E"/>
                </a:solidFill>
                <a:uFill>
                  <a:solidFill>
                    <a:srgbClr val="4D4D4D"/>
                  </a:solidFill>
                </a:uFill>
              </a:rPr>
              <a:t>Pivotal CF</a:t>
            </a:r>
          </a:p>
        </p:txBody>
      </p:sp>
      <p:grpSp>
        <p:nvGrpSpPr>
          <p:cNvPr id="1410" name="Group 1410"/>
          <p:cNvGrpSpPr/>
          <p:nvPr/>
        </p:nvGrpSpPr>
        <p:grpSpPr>
          <a:xfrm>
            <a:off x="5524853" y="1400829"/>
            <a:ext cx="2318246" cy="682399"/>
            <a:chOff x="0" y="0"/>
            <a:chExt cx="2318245" cy="682397"/>
          </a:xfrm>
        </p:grpSpPr>
        <p:grpSp>
          <p:nvGrpSpPr>
            <p:cNvPr id="1405" name="Group 1405"/>
            <p:cNvGrpSpPr/>
            <p:nvPr/>
          </p:nvGrpSpPr>
          <p:grpSpPr>
            <a:xfrm>
              <a:off x="118658" y="0"/>
              <a:ext cx="2199588" cy="682398"/>
              <a:chOff x="0" y="0"/>
              <a:chExt cx="2199587" cy="682397"/>
            </a:xfrm>
          </p:grpSpPr>
          <p:sp>
            <p:nvSpPr>
              <p:cNvPr id="1402" name="Shape 1402"/>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403" name="Shape 1403"/>
              <p:cNvSpPr/>
              <p:nvPr/>
            </p:nvSpPr>
            <p:spPr>
              <a:xfrm>
                <a:off x="540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pic>
            <p:nvPicPr>
              <p:cNvPr id="1404"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406" name="Shape 1406"/>
            <p:cNvSpPr/>
            <p:nvPr/>
          </p:nvSpPr>
          <p:spPr>
            <a:xfrm>
              <a:off x="0" y="311014"/>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407" name="Shape 1407"/>
            <p:cNvSpPr/>
            <p:nvPr/>
          </p:nvSpPr>
          <p:spPr>
            <a:xfrm>
              <a:off x="689418" y="321857"/>
              <a:ext cx="779463" cy="2745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pic>
          <p:nvPicPr>
            <p:cNvPr id="1408" name="Picture 1407"/>
            <p:cNvPicPr/>
            <p:nvPr/>
          </p:nvPicPr>
          <p:blipFill>
            <a:blip r:embed="rId6">
              <a:extLst/>
            </a:blip>
            <a:stretch>
              <a:fillRect/>
            </a:stretch>
          </p:blipFill>
          <p:spPr>
            <a:xfrm>
              <a:off x="642577" y="291538"/>
              <a:ext cx="1014462" cy="343575"/>
            </a:xfrm>
            <a:prstGeom prst="rect">
              <a:avLst/>
            </a:prstGeom>
            <a:effectLst/>
          </p:spPr>
        </p:pic>
      </p:grpSp>
      <p:pic>
        <p:nvPicPr>
          <p:cNvPr id="1411" name="pasted-image.png"/>
          <p:cNvPicPr/>
          <p:nvPr/>
        </p:nvPicPr>
        <p:blipFill>
          <a:blip r:embed="rId7">
            <a:extLst/>
          </a:blip>
          <a:stretch>
            <a:fillRect/>
          </a:stretch>
        </p:blipFill>
        <p:spPr>
          <a:xfrm>
            <a:off x="407700" y="907526"/>
            <a:ext cx="1767996" cy="443631"/>
          </a:xfrm>
          <a:prstGeom prst="rect">
            <a:avLst/>
          </a:prstGeom>
          <a:ln w="12700">
            <a:miter lim="400000"/>
          </a:ln>
        </p:spPr>
      </p:pic>
      <p:sp>
        <p:nvSpPr>
          <p:cNvPr id="1412" name="Shape 1412"/>
          <p:cNvSpPr/>
          <p:nvPr/>
        </p:nvSpPr>
        <p:spPr>
          <a:xfrm>
            <a:off x="3384849" y="2684212"/>
            <a:ext cx="1011285" cy="274571"/>
          </a:xfrm>
          <a:prstGeom prst="roundRect">
            <a:avLst>
              <a:gd name="adj" fmla="val 15878"/>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200">
                <a:solidFill>
                  <a:srgbClr val="FFFFFF"/>
                </a:solidFill>
                <a:latin typeface="Avenir Next"/>
                <a:ea typeface="Avenir Next"/>
                <a:cs typeface="Avenir Next"/>
                <a:sym typeface="Avenir Next"/>
              </a:defRPr>
            </a:lvl1pPr>
          </a:lstStyle>
          <a:p>
            <a:pPr lvl="0">
              <a:defRPr sz="1800">
                <a:solidFill>
                  <a:srgbClr val="000000"/>
                </a:solidFill>
                <a:uFillTx/>
              </a:defRPr>
            </a:pPr>
            <a:r>
              <a:rPr sz="1200">
                <a:solidFill>
                  <a:srgbClr val="FFFFFF"/>
                </a:solidFill>
                <a:uFill>
                  <a:solidFill>
                    <a:srgbClr val="4D4D4D"/>
                  </a:solidFill>
                </a:uFill>
              </a:rPr>
              <a:t>  Ressurector</a:t>
            </a:r>
          </a:p>
        </p:txBody>
      </p:sp>
      <p:cxnSp>
        <p:nvCxnSpPr>
          <p:cNvPr id="1413" name="Connector 1413"/>
          <p:cNvCxnSpPr>
            <a:stCxn id="1376" idx="0"/>
            <a:endCxn id="1412" idx="0"/>
          </p:cNvCxnSpPr>
          <p:nvPr/>
        </p:nvCxnSpPr>
        <p:spPr>
          <a:xfrm>
            <a:off x="2988846" y="2134843"/>
            <a:ext cx="901646" cy="686655"/>
          </a:xfrm>
          <a:prstGeom prst="straightConnector1">
            <a:avLst/>
          </a:prstGeom>
          <a:ln w="19050">
            <a:solidFill>
              <a:srgbClr val="535353"/>
            </a:solidFill>
            <a:tailEnd type="triangle"/>
          </a:ln>
        </p:spPr>
      </p:cxnSp>
      <p:sp>
        <p:nvSpPr>
          <p:cNvPr id="1421" name="Shape 1421"/>
          <p:cNvSpPr/>
          <p:nvPr/>
        </p:nvSpPr>
        <p:spPr>
          <a:xfrm>
            <a:off x="4007324" y="1927365"/>
            <a:ext cx="1517530" cy="75684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568" y="11970"/>
                  <a:pt x="11768" y="4770"/>
                  <a:pt x="21600" y="0"/>
                </a:cubicBezTo>
              </a:path>
            </a:pathLst>
          </a:custGeom>
          <a:ln w="19050">
            <a:solidFill>
              <a:srgbClr val="535353"/>
            </a:solidFill>
            <a:tailEnd type="triangle"/>
          </a:ln>
        </p:spPr>
        <p:txBody>
          <a:bodyPr/>
          <a:lstStyle/>
          <a:p>
            <a:pPr lvl="0"/>
            <a:endParaRPr/>
          </a:p>
        </p:txBody>
      </p:sp>
      <p:sp>
        <p:nvSpPr>
          <p:cNvPr id="1415" name="Shape 1415"/>
          <p:cNvSpPr/>
          <p:nvPr/>
        </p:nvSpPr>
        <p:spPr>
          <a:xfrm>
            <a:off x="4362758" y="2296518"/>
            <a:ext cx="965201" cy="53858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000">
                <a:solidFill>
                  <a:srgbClr val="535353"/>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535353"/>
                </a:solidFill>
              </a:rPr>
              <a:t>Re-create VM</a:t>
            </a:r>
          </a:p>
        </p:txBody>
      </p:sp>
      <p:sp>
        <p:nvSpPr>
          <p:cNvPr id="1416" name="Shape 1416"/>
          <p:cNvSpPr/>
          <p:nvPr/>
        </p:nvSpPr>
        <p:spPr>
          <a:xfrm>
            <a:off x="958113" y="3055123"/>
            <a:ext cx="1303646" cy="5169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a:solidFill>
                  <a:srgbClr val="000000"/>
                </a:solidFill>
                <a:uFillTx/>
              </a:defRPr>
            </a:pPr>
            <a:r>
              <a:rPr sz="1000">
                <a:solidFill>
                  <a:srgbClr val="535353"/>
                </a:solidFill>
                <a:latin typeface="Avenir Next Demi Bold"/>
                <a:ea typeface="Avenir Next Demi Bold"/>
                <a:cs typeface="Avenir Next Demi Bold"/>
                <a:sym typeface="Avenir Next Demi Bold"/>
              </a:rPr>
              <a:t>VM is </a:t>
            </a:r>
          </a:p>
          <a:p>
            <a:pPr lvl="0">
              <a:defRPr>
                <a:solidFill>
                  <a:srgbClr val="000000"/>
                </a:solidFill>
                <a:uFillTx/>
              </a:defRPr>
            </a:pPr>
            <a:r>
              <a:rPr sz="1000">
                <a:solidFill>
                  <a:srgbClr val="535353"/>
                </a:solidFill>
                <a:latin typeface="Avenir Next Demi Bold"/>
                <a:ea typeface="Avenir Next Demi Bold"/>
                <a:cs typeface="Avenir Next Demi Bold"/>
                <a:sym typeface="Avenir Next Demi Bold"/>
              </a:rPr>
              <a:t>missing…</a:t>
            </a:r>
          </a:p>
        </p:txBody>
      </p:sp>
      <p:pic>
        <p:nvPicPr>
          <p:cNvPr id="1417" name="Picture 1416"/>
          <p:cNvPicPr/>
          <p:nvPr/>
        </p:nvPicPr>
        <p:blipFill>
          <a:blip r:embed="rId8">
            <a:extLst/>
          </a:blip>
          <a:stretch>
            <a:fillRect/>
          </a:stretch>
        </p:blipFill>
        <p:spPr>
          <a:xfrm rot="18900000">
            <a:off x="6192181" y="3977401"/>
            <a:ext cx="862193" cy="76201"/>
          </a:xfrm>
          <a:prstGeom prst="rect">
            <a:avLst/>
          </a:prstGeom>
          <a:effectLst>
            <a:outerShdw blurRad="38100" dist="20000" dir="5400000" rotWithShape="0">
              <a:srgbClr val="000000">
                <a:alpha val="38000"/>
              </a:srgbClr>
            </a:outerShdw>
          </a:effectLst>
        </p:spPr>
      </p:pic>
      <p:pic>
        <p:nvPicPr>
          <p:cNvPr id="1418" name="Picture 1417"/>
          <p:cNvPicPr/>
          <p:nvPr/>
        </p:nvPicPr>
        <p:blipFill>
          <a:blip r:embed="rId9">
            <a:extLst/>
          </a:blip>
          <a:stretch>
            <a:fillRect/>
          </a:stretch>
        </p:blipFill>
        <p:spPr>
          <a:xfrm rot="13500000">
            <a:off x="6172994" y="3966924"/>
            <a:ext cx="960864" cy="76201"/>
          </a:xfrm>
          <a:prstGeom prst="rect">
            <a:avLst/>
          </a:prstGeom>
          <a:effectLst>
            <a:outerShdw blurRad="38100" dist="20000" dir="5400000" rotWithShape="0">
              <a:srgbClr val="000000">
                <a:alpha val="38000"/>
              </a:srgbClr>
            </a:outerShdw>
          </a:effectLst>
        </p:spPr>
      </p:pic>
    </p:spTree>
    <p:extLst>
      <p:ext uri="{BB962C8B-B14F-4D97-AF65-F5344CB8AC3E}">
        <p14:creationId xmlns:p14="http://schemas.microsoft.com/office/powerpoint/2010/main" val="2131816460"/>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1417"/>
                                        </p:tgtEl>
                                        <p:attrNameLst>
                                          <p:attrName>style.visibility</p:attrName>
                                        </p:attrNameLst>
                                      </p:cBhvr>
                                      <p:to>
                                        <p:strVal val="visible"/>
                                      </p:to>
                                    </p:set>
                                    <p:animEffect transition="in" filter="wipe(left)">
                                      <p:cBhvr>
                                        <p:cTn id="7" dur="1000"/>
                                        <p:tgtEl>
                                          <p:spTgt spid="1417"/>
                                        </p:tgtEl>
                                      </p:cBhvr>
                                    </p:animEffect>
                                  </p:childTnLst>
                                </p:cTn>
                              </p:par>
                            </p:childTnLst>
                          </p:cTn>
                        </p:par>
                        <p:par>
                          <p:cTn id="8" fill="hold">
                            <p:stCondLst>
                              <p:cond delay="1000"/>
                            </p:stCondLst>
                            <p:childTnLst>
                              <p:par>
                                <p:cTn id="9" presetID="22" presetClass="entr" presetSubtype="8" fill="hold" grpId="0" nodeType="afterEffect">
                                  <p:stCondLst>
                                    <p:cond delay="0"/>
                                  </p:stCondLst>
                                  <p:iterate>
                                    <p:tmAbs val="0"/>
                                  </p:iterate>
                                  <p:childTnLst>
                                    <p:set>
                                      <p:cBhvr>
                                        <p:cTn id="10" fill="hold"/>
                                        <p:tgtEl>
                                          <p:spTgt spid="1418"/>
                                        </p:tgtEl>
                                        <p:attrNameLst>
                                          <p:attrName>style.visibility</p:attrName>
                                        </p:attrNameLst>
                                      </p:cBhvr>
                                      <p:to>
                                        <p:strVal val="visible"/>
                                      </p:to>
                                    </p:set>
                                    <p:animEffect transition="in" filter="wipe(left)">
                                      <p:cBhvr>
                                        <p:cTn id="11" dur="1000"/>
                                        <p:tgtEl>
                                          <p:spTgt spid="1418"/>
                                        </p:tgtEl>
                                      </p:cBhvr>
                                    </p:animEffect>
                                  </p:childTnLst>
                                </p:cTn>
                              </p:par>
                            </p:childTnLst>
                          </p:cTn>
                        </p:par>
                        <p:par>
                          <p:cTn id="12" fill="hold">
                            <p:stCondLst>
                              <p:cond delay="2000"/>
                            </p:stCondLst>
                            <p:childTnLst>
                              <p:par>
                                <p:cTn id="13" presetID="1" presetClass="exit" presetSubtype="0" fill="hold" grpId="1" nodeType="afterEffect">
                                  <p:stCondLst>
                                    <p:cond delay="0"/>
                                  </p:stCondLst>
                                  <p:iterate>
                                    <p:tmAbs val="0"/>
                                  </p:iterate>
                                  <p:childTnLst>
                                    <p:set>
                                      <p:cBhvr>
                                        <p:cTn id="14" fill="hold">
                                          <p:stCondLst>
                                            <p:cond delay="0"/>
                                          </p:stCondLst>
                                        </p:cTn>
                                        <p:tgtEl>
                                          <p:spTgt spid="1417"/>
                                        </p:tgtEl>
                                        <p:attrNameLst>
                                          <p:attrName>style.visibility</p:attrName>
                                        </p:attrNameLst>
                                      </p:cBhvr>
                                      <p:to>
                                        <p:strVal val="hidden"/>
                                      </p:to>
                                    </p:set>
                                  </p:childTnLst>
                                </p:cTn>
                              </p:par>
                            </p:childTnLst>
                          </p:cTn>
                        </p:par>
                        <p:par>
                          <p:cTn id="15" fill="hold">
                            <p:stCondLst>
                              <p:cond delay="2000"/>
                            </p:stCondLst>
                            <p:childTnLst>
                              <p:par>
                                <p:cTn id="16" presetID="1" presetClass="exit" presetSubtype="0" fill="hold" grpId="1" nodeType="afterEffect">
                                  <p:stCondLst>
                                    <p:cond delay="0"/>
                                  </p:stCondLst>
                                  <p:iterate>
                                    <p:tmAbs val="0"/>
                                  </p:iterate>
                                  <p:childTnLst>
                                    <p:set>
                                      <p:cBhvr>
                                        <p:cTn id="17" fill="hold">
                                          <p:stCondLst>
                                            <p:cond delay="0"/>
                                          </p:stCondLst>
                                        </p:cTn>
                                        <p:tgtEl>
                                          <p:spTgt spid="1418"/>
                                        </p:tgtEl>
                                        <p:attrNameLst>
                                          <p:attrName>style.visibility</p:attrName>
                                        </p:attrNameLst>
                                      </p:cBhvr>
                                      <p:to>
                                        <p:strVal val="hidden"/>
                                      </p:to>
                                    </p:set>
                                  </p:childTnLst>
                                </p:cTn>
                              </p:par>
                            </p:childTnLst>
                          </p:cTn>
                        </p:par>
                        <p:par>
                          <p:cTn id="18" fill="hold">
                            <p:stCondLst>
                              <p:cond delay="2000"/>
                            </p:stCondLst>
                            <p:childTnLst>
                              <p:par>
                                <p:cTn id="19" presetID="10" presetClass="exit" presetSubtype="0" fill="hold" grpId="0" nodeType="afterEffect">
                                  <p:stCondLst>
                                    <p:cond delay="0"/>
                                  </p:stCondLst>
                                  <p:iterate>
                                    <p:tmAbs val="0"/>
                                  </p:iterate>
                                  <p:childTnLst>
                                    <p:animEffect transition="out" filter="fade">
                                      <p:cBhvr>
                                        <p:cTn id="20" dur="1000" fill="hold"/>
                                        <p:tgtEl>
                                          <p:spTgt spid="1398"/>
                                        </p:tgtEl>
                                      </p:cBhvr>
                                    </p:animEffect>
                                    <p:set>
                                      <p:cBhvr>
                                        <p:cTn id="21" fill="hold">
                                          <p:stCondLst>
                                            <p:cond delay="999"/>
                                          </p:stCondLst>
                                        </p:cTn>
                                        <p:tgtEl>
                                          <p:spTgt spid="1398"/>
                                        </p:tgtEl>
                                        <p:attrNameLst>
                                          <p:attrName>style.visibility</p:attrName>
                                        </p:attrNameLst>
                                      </p:cBhvr>
                                      <p:to>
                                        <p:strVal val="hidden"/>
                                      </p:to>
                                    </p:set>
                                  </p:childTnLst>
                                </p:cTn>
                              </p:par>
                            </p:childTnLst>
                          </p:cTn>
                        </p:par>
                        <p:par>
                          <p:cTn id="22" fill="hold">
                            <p:stCondLst>
                              <p:cond delay="3000"/>
                            </p:stCondLst>
                            <p:childTnLst>
                              <p:par>
                                <p:cTn id="23" presetID="3" presetClass="exit" presetSubtype="5" fill="hold" grpId="0" nodeType="afterEffect">
                                  <p:stCondLst>
                                    <p:cond delay="0"/>
                                  </p:stCondLst>
                                  <p:iterate>
                                    <p:tmAbs val="0"/>
                                  </p:iterate>
                                  <p:childTnLst>
                                    <p:animEffect transition="out" filter="blinds(vertical)">
                                      <p:cBhvr>
                                        <p:cTn id="24" dur="1500" fill="hold"/>
                                        <p:tgtEl>
                                          <p:spTgt spid="1419"/>
                                        </p:tgtEl>
                                      </p:cBhvr>
                                    </p:animEffect>
                                    <p:set>
                                      <p:cBhvr>
                                        <p:cTn id="25" fill="hold">
                                          <p:stCondLst>
                                            <p:cond delay="1499"/>
                                          </p:stCondLst>
                                        </p:cTn>
                                        <p:tgtEl>
                                          <p:spTgt spid="1419"/>
                                        </p:tgtEl>
                                        <p:attrNameLst>
                                          <p:attrName>style.visibility</p:attrName>
                                        </p:attrNameLst>
                                      </p:cBhvr>
                                      <p:to>
                                        <p:strVal val="hidden"/>
                                      </p:to>
                                    </p:set>
                                  </p:childTnLst>
                                </p:cTn>
                              </p:par>
                            </p:childTnLst>
                          </p:cTn>
                        </p:par>
                        <p:par>
                          <p:cTn id="26" fill="hold">
                            <p:stCondLst>
                              <p:cond delay="4500"/>
                            </p:stCondLst>
                            <p:childTnLst>
                              <p:par>
                                <p:cTn id="27" presetID="23" presetClass="entr" presetSubtype="16" fill="hold" grpId="0" nodeType="afterEffect">
                                  <p:stCondLst>
                                    <p:cond delay="0"/>
                                  </p:stCondLst>
                                  <p:iterate>
                                    <p:tmAbs val="0"/>
                                  </p:iterate>
                                  <p:childTnLst>
                                    <p:set>
                                      <p:cBhvr>
                                        <p:cTn id="28" fill="hold"/>
                                        <p:tgtEl>
                                          <p:spTgt spid="1416"/>
                                        </p:tgtEl>
                                        <p:attrNameLst>
                                          <p:attrName>style.visibility</p:attrName>
                                        </p:attrNameLst>
                                      </p:cBhvr>
                                      <p:to>
                                        <p:strVal val="visible"/>
                                      </p:to>
                                    </p:set>
                                    <p:anim calcmode="lin" valueType="num">
                                      <p:cBhvr>
                                        <p:cTn id="29" dur="750" fill="hold"/>
                                        <p:tgtEl>
                                          <p:spTgt spid="1416"/>
                                        </p:tgtEl>
                                        <p:attrNameLst>
                                          <p:attrName>ppt_w</p:attrName>
                                        </p:attrNameLst>
                                      </p:cBhvr>
                                      <p:tavLst>
                                        <p:tav tm="0">
                                          <p:val>
                                            <p:fltVal val="0"/>
                                          </p:val>
                                        </p:tav>
                                        <p:tav tm="100000">
                                          <p:val>
                                            <p:strVal val="#ppt_w"/>
                                          </p:val>
                                        </p:tav>
                                      </p:tavLst>
                                    </p:anim>
                                    <p:anim calcmode="lin" valueType="num">
                                      <p:cBhvr>
                                        <p:cTn id="30" dur="750" fill="hold"/>
                                        <p:tgtEl>
                                          <p:spTgt spid="1416"/>
                                        </p:tgtEl>
                                        <p:attrNameLst>
                                          <p:attrName>ppt_h</p:attrName>
                                        </p:attrNameLst>
                                      </p:cBhvr>
                                      <p:tavLst>
                                        <p:tav tm="0">
                                          <p:val>
                                            <p:fltVal val="0"/>
                                          </p:val>
                                        </p:tav>
                                        <p:tav tm="100000">
                                          <p:val>
                                            <p:strVal val="#ppt_h"/>
                                          </p:val>
                                        </p:tav>
                                      </p:tavLst>
                                    </p:anim>
                                  </p:childTnLst>
                                </p:cTn>
                              </p:par>
                            </p:childTnLst>
                          </p:cTn>
                        </p:par>
                        <p:par>
                          <p:cTn id="31" fill="hold">
                            <p:stCondLst>
                              <p:cond delay="5250"/>
                            </p:stCondLst>
                            <p:childTnLst>
                              <p:par>
                                <p:cTn id="32" presetID="22" presetClass="entr" presetSubtype="8" fill="hold" grpId="0" nodeType="afterEffect">
                                  <p:stCondLst>
                                    <p:cond delay="0"/>
                                  </p:stCondLst>
                                  <p:iterate>
                                    <p:tmAbs val="0"/>
                                  </p:iterate>
                                  <p:childTnLst>
                                    <p:set>
                                      <p:cBhvr>
                                        <p:cTn id="33" fill="hold"/>
                                        <p:tgtEl>
                                          <p:spTgt spid="1420"/>
                                        </p:tgtEl>
                                        <p:attrNameLst>
                                          <p:attrName>style.visibility</p:attrName>
                                        </p:attrNameLst>
                                      </p:cBhvr>
                                      <p:to>
                                        <p:strVal val="visible"/>
                                      </p:to>
                                    </p:set>
                                    <p:animEffect transition="in" filter="wipe(left)">
                                      <p:cBhvr>
                                        <p:cTn id="34" dur="1000"/>
                                        <p:tgtEl>
                                          <p:spTgt spid="1420"/>
                                        </p:tgtEl>
                                      </p:cBhvr>
                                    </p:animEffect>
                                  </p:childTnLst>
                                </p:cTn>
                              </p:par>
                            </p:childTnLst>
                          </p:cTn>
                        </p:par>
                        <p:par>
                          <p:cTn id="35" fill="hold">
                            <p:stCondLst>
                              <p:cond delay="6250"/>
                            </p:stCondLst>
                            <p:childTnLst>
                              <p:par>
                                <p:cTn id="36" presetID="22" presetClass="entr" presetSubtype="8" fill="hold" grpId="0" nodeType="afterEffect">
                                  <p:stCondLst>
                                    <p:cond delay="0"/>
                                  </p:stCondLst>
                                  <p:iterate>
                                    <p:tmAbs val="0"/>
                                  </p:iterate>
                                  <p:childTnLst>
                                    <p:set>
                                      <p:cBhvr>
                                        <p:cTn id="37" fill="hold"/>
                                        <p:tgtEl>
                                          <p:spTgt spid="1413"/>
                                        </p:tgtEl>
                                        <p:attrNameLst>
                                          <p:attrName>style.visibility</p:attrName>
                                        </p:attrNameLst>
                                      </p:cBhvr>
                                      <p:to>
                                        <p:strVal val="visible"/>
                                      </p:to>
                                    </p:set>
                                    <p:animEffect transition="in" filter="wipe(left)">
                                      <p:cBhvr>
                                        <p:cTn id="38" dur="1000"/>
                                        <p:tgtEl>
                                          <p:spTgt spid="1413"/>
                                        </p:tgtEl>
                                      </p:cBhvr>
                                    </p:animEffect>
                                  </p:childTnLst>
                                </p:cTn>
                              </p:par>
                            </p:childTnLst>
                          </p:cTn>
                        </p:par>
                        <p:par>
                          <p:cTn id="39" fill="hold">
                            <p:stCondLst>
                              <p:cond delay="7250"/>
                            </p:stCondLst>
                            <p:childTnLst>
                              <p:par>
                                <p:cTn id="40" presetID="23" presetClass="entr" presetSubtype="16" fill="hold" grpId="0" nodeType="afterEffect">
                                  <p:stCondLst>
                                    <p:cond delay="0"/>
                                  </p:stCondLst>
                                  <p:iterate>
                                    <p:tmAbs val="0"/>
                                  </p:iterate>
                                  <p:childTnLst>
                                    <p:set>
                                      <p:cBhvr>
                                        <p:cTn id="41" fill="hold"/>
                                        <p:tgtEl>
                                          <p:spTgt spid="1415"/>
                                        </p:tgtEl>
                                        <p:attrNameLst>
                                          <p:attrName>style.visibility</p:attrName>
                                        </p:attrNameLst>
                                      </p:cBhvr>
                                      <p:to>
                                        <p:strVal val="visible"/>
                                      </p:to>
                                    </p:set>
                                    <p:anim calcmode="lin" valueType="num">
                                      <p:cBhvr>
                                        <p:cTn id="42" dur="750" fill="hold"/>
                                        <p:tgtEl>
                                          <p:spTgt spid="1415"/>
                                        </p:tgtEl>
                                        <p:attrNameLst>
                                          <p:attrName>ppt_w</p:attrName>
                                        </p:attrNameLst>
                                      </p:cBhvr>
                                      <p:tavLst>
                                        <p:tav tm="0">
                                          <p:val>
                                            <p:fltVal val="0"/>
                                          </p:val>
                                        </p:tav>
                                        <p:tav tm="100000">
                                          <p:val>
                                            <p:strVal val="#ppt_w"/>
                                          </p:val>
                                        </p:tav>
                                      </p:tavLst>
                                    </p:anim>
                                    <p:anim calcmode="lin" valueType="num">
                                      <p:cBhvr>
                                        <p:cTn id="43" dur="750" fill="hold"/>
                                        <p:tgtEl>
                                          <p:spTgt spid="1415"/>
                                        </p:tgtEl>
                                        <p:attrNameLst>
                                          <p:attrName>ppt_h</p:attrName>
                                        </p:attrNameLst>
                                      </p:cBhvr>
                                      <p:tavLst>
                                        <p:tav tm="0">
                                          <p:val>
                                            <p:fltVal val="0"/>
                                          </p:val>
                                        </p:tav>
                                        <p:tav tm="100000">
                                          <p:val>
                                            <p:strVal val="#ppt_h"/>
                                          </p:val>
                                        </p:tav>
                                      </p:tavLst>
                                    </p:anim>
                                  </p:childTnLst>
                                </p:cTn>
                              </p:par>
                            </p:childTnLst>
                          </p:cTn>
                        </p:par>
                        <p:par>
                          <p:cTn id="44" fill="hold">
                            <p:stCondLst>
                              <p:cond delay="8000"/>
                            </p:stCondLst>
                            <p:childTnLst>
                              <p:par>
                                <p:cTn id="45" presetID="22" presetClass="entr" presetSubtype="8" fill="hold" grpId="0" nodeType="afterEffect">
                                  <p:stCondLst>
                                    <p:cond delay="0"/>
                                  </p:stCondLst>
                                  <p:iterate>
                                    <p:tmAbs val="0"/>
                                  </p:iterate>
                                  <p:childTnLst>
                                    <p:set>
                                      <p:cBhvr>
                                        <p:cTn id="46" fill="hold"/>
                                        <p:tgtEl>
                                          <p:spTgt spid="1421"/>
                                        </p:tgtEl>
                                        <p:attrNameLst>
                                          <p:attrName>style.visibility</p:attrName>
                                        </p:attrNameLst>
                                      </p:cBhvr>
                                      <p:to>
                                        <p:strVal val="visible"/>
                                      </p:to>
                                    </p:set>
                                    <p:animEffect transition="in" filter="wipe(left)">
                                      <p:cBhvr>
                                        <p:cTn id="47" dur="1000"/>
                                        <p:tgtEl>
                                          <p:spTgt spid="1421"/>
                                        </p:tgtEl>
                                      </p:cBhvr>
                                    </p:animEffect>
                                  </p:childTnLst>
                                </p:cTn>
                              </p:par>
                            </p:childTnLst>
                          </p:cTn>
                        </p:par>
                        <p:par>
                          <p:cTn id="48" fill="hold">
                            <p:stCondLst>
                              <p:cond delay="9000"/>
                            </p:stCondLst>
                            <p:childTnLst>
                              <p:par>
                                <p:cTn id="49" presetID="23" presetClass="entr" presetSubtype="32" fill="hold" grpId="0" nodeType="afterEffect">
                                  <p:stCondLst>
                                    <p:cond delay="0"/>
                                  </p:stCondLst>
                                  <p:iterate>
                                    <p:tmAbs val="0"/>
                                  </p:iterate>
                                  <p:childTnLst>
                                    <p:set>
                                      <p:cBhvr>
                                        <p:cTn id="50" fill="hold"/>
                                        <p:tgtEl>
                                          <p:spTgt spid="1410"/>
                                        </p:tgtEl>
                                        <p:attrNameLst>
                                          <p:attrName>style.visibility</p:attrName>
                                        </p:attrNameLst>
                                      </p:cBhvr>
                                      <p:to>
                                        <p:strVal val="visible"/>
                                      </p:to>
                                    </p:set>
                                    <p:anim calcmode="lin" valueType="num">
                                      <p:cBhvr>
                                        <p:cTn id="51" dur="2500" fill="hold"/>
                                        <p:tgtEl>
                                          <p:spTgt spid="1410"/>
                                        </p:tgtEl>
                                        <p:attrNameLst>
                                          <p:attrName>ppt_w</p:attrName>
                                        </p:attrNameLst>
                                      </p:cBhvr>
                                      <p:tavLst>
                                        <p:tav tm="0">
                                          <p:val>
                                            <p:fltVal val="0"/>
                                          </p:val>
                                        </p:tav>
                                        <p:tav tm="100000">
                                          <p:val>
                                            <p:strVal val="#ppt_w"/>
                                          </p:val>
                                        </p:tav>
                                      </p:tavLst>
                                    </p:anim>
                                    <p:anim calcmode="lin" valueType="num">
                                      <p:cBhvr>
                                        <p:cTn id="52" dur="2500" fill="hold"/>
                                        <p:tgtEl>
                                          <p:spTgt spid="14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9" grpId="0" animBg="1" advAuto="0"/>
      <p:bldP spid="1420" grpId="0" animBg="1" advAuto="0"/>
      <p:bldP spid="1398" grpId="0" animBg="1" advAuto="0"/>
      <p:bldP spid="1410" grpId="0" animBg="1" advAuto="0"/>
      <p:bldP spid="1413" grpId="0" animBg="1" advAuto="0"/>
      <p:bldP spid="1421" grpId="0" animBg="1" advAuto="0"/>
      <p:bldP spid="1415" grpId="0" animBg="1" advAuto="0"/>
      <p:bldP spid="1416" grpId="0" animBg="1" advAuto="0"/>
      <p:bldP spid="1417" grpId="0" animBg="1" advAuto="0"/>
      <p:bldP spid="1417" grpId="1" animBg="1" advAuto="0"/>
      <p:bldP spid="1418" grpId="0" animBg="1" advAuto="0"/>
      <p:bldP spid="1418" grpId="1"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Staging and Buildpacks</a:t>
            </a:r>
          </a:p>
        </p:txBody>
      </p:sp>
      <p:sp>
        <p:nvSpPr>
          <p:cNvPr id="3" name="Shape 186"/>
          <p:cNvSpPr txBox="1">
            <a:spLocks/>
          </p:cNvSpPr>
          <p:nvPr/>
        </p:nvSpPr>
        <p:spPr>
          <a:xfrm>
            <a:off x="366714" y="1074737"/>
            <a:ext cx="8410576" cy="3429001"/>
          </a:xfrm>
          <a:prstGeom prst="rect">
            <a:avLst/>
          </a:prstGeom>
        </p:spPr>
        <p:txBody>
          <a:bodyPr/>
          <a:lstStyle>
            <a:lvl1pPr marL="0" indent="0">
              <a:spcBef>
                <a:spcPts val="600"/>
              </a:spcBef>
              <a:buClr>
                <a:srgbClr val="34A7E4"/>
              </a:buClr>
              <a:buSzTx/>
              <a:buFont typeface="Arial"/>
              <a:buNone/>
              <a:defRPr sz="2500">
                <a:solidFill>
                  <a:srgbClr val="4D4D4D"/>
                </a:solidFill>
                <a:uFill>
                  <a:solidFill>
                    <a:srgbClr val="606060"/>
                  </a:solidFill>
                </a:uFill>
                <a:latin typeface="Arial"/>
                <a:ea typeface="Arial"/>
                <a:cs typeface="Arial"/>
                <a:sym typeface="Arial"/>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9pPr>
          </a:lstStyle>
          <a:p>
            <a:pPr>
              <a:defRPr sz="1800">
                <a:solidFill>
                  <a:srgbClr val="000000"/>
                </a:solidFill>
                <a:uFillTx/>
              </a:defRPr>
            </a:pPr>
            <a:r>
              <a:rPr lang="en-US" sz="2400" dirty="0" smtClean="0">
                <a:solidFill>
                  <a:schemeClr val="bg1"/>
                </a:solidFill>
              </a:rPr>
              <a:t>Buildpacks are responsible for preparing the machine image for an application.</a:t>
            </a:r>
            <a:endParaRPr lang="en-US" sz="2400" dirty="0">
              <a:solidFill>
                <a:schemeClr val="bg1"/>
              </a:solidFill>
            </a:endParaRPr>
          </a:p>
        </p:txBody>
      </p:sp>
      <p:sp>
        <p:nvSpPr>
          <p:cNvPr id="4" name="Shape 188"/>
          <p:cNvSpPr/>
          <p:nvPr/>
        </p:nvSpPr>
        <p:spPr>
          <a:xfrm>
            <a:off x="2078831" y="2814637"/>
            <a:ext cx="2168526"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5" name="Shape 189"/>
          <p:cNvSpPr/>
          <p:nvPr/>
        </p:nvSpPr>
        <p:spPr>
          <a:xfrm>
            <a:off x="2078831" y="3371850"/>
            <a:ext cx="4500563" cy="492919"/>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6" name="Shape 190"/>
          <p:cNvSpPr/>
          <p:nvPr/>
        </p:nvSpPr>
        <p:spPr>
          <a:xfrm>
            <a:off x="2064543" y="3922622"/>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7" name="Shape 191"/>
          <p:cNvSpPr/>
          <p:nvPr/>
        </p:nvSpPr>
        <p:spPr>
          <a:xfrm>
            <a:off x="2064543" y="2257425"/>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8" name="Shape 192"/>
          <p:cNvSpPr/>
          <p:nvPr/>
        </p:nvSpPr>
        <p:spPr>
          <a:xfrm>
            <a:off x="3568322" y="2294334"/>
            <a:ext cx="131559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Application</a:t>
            </a:r>
          </a:p>
        </p:txBody>
      </p:sp>
      <p:sp>
        <p:nvSpPr>
          <p:cNvPr id="9" name="Shape 193"/>
          <p:cNvSpPr/>
          <p:nvPr/>
        </p:nvSpPr>
        <p:spPr>
          <a:xfrm>
            <a:off x="2589993" y="2837043"/>
            <a:ext cx="1146201" cy="419101"/>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Container</a:t>
            </a:r>
          </a:p>
        </p:txBody>
      </p:sp>
      <p:sp>
        <p:nvSpPr>
          <p:cNvPr id="10" name="Shape 194"/>
          <p:cNvSpPr/>
          <p:nvPr/>
        </p:nvSpPr>
        <p:spPr>
          <a:xfrm>
            <a:off x="3736193" y="3408759"/>
            <a:ext cx="976352"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Runtime</a:t>
            </a:r>
          </a:p>
        </p:txBody>
      </p:sp>
      <p:sp>
        <p:nvSpPr>
          <p:cNvPr id="11" name="Shape 195"/>
          <p:cNvSpPr/>
          <p:nvPr/>
        </p:nvSpPr>
        <p:spPr>
          <a:xfrm>
            <a:off x="3229994" y="3959531"/>
            <a:ext cx="1992250" cy="419101"/>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Operating System</a:t>
            </a:r>
          </a:p>
        </p:txBody>
      </p:sp>
      <p:sp>
        <p:nvSpPr>
          <p:cNvPr id="12" name="Shape 196"/>
          <p:cNvSpPr/>
          <p:nvPr/>
        </p:nvSpPr>
        <p:spPr>
          <a:xfrm>
            <a:off x="4303712" y="2814637"/>
            <a:ext cx="2275682"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13" name="Shape 197"/>
          <p:cNvSpPr/>
          <p:nvPr/>
        </p:nvSpPr>
        <p:spPr>
          <a:xfrm>
            <a:off x="4922848" y="2837043"/>
            <a:ext cx="100698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Libraries</a:t>
            </a:r>
          </a:p>
        </p:txBody>
      </p:sp>
      <p:sp>
        <p:nvSpPr>
          <p:cNvPr id="14" name="Shape 198"/>
          <p:cNvSpPr/>
          <p:nvPr/>
        </p:nvSpPr>
        <p:spPr>
          <a:xfrm>
            <a:off x="492918" y="3240881"/>
            <a:ext cx="1164432" cy="419101"/>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DEA</a:t>
            </a:r>
          </a:p>
        </p:txBody>
      </p:sp>
      <p:sp>
        <p:nvSpPr>
          <p:cNvPr id="15" name="Shape 199"/>
          <p:cNvSpPr/>
          <p:nvPr/>
        </p:nvSpPr>
        <p:spPr>
          <a:xfrm>
            <a:off x="492918" y="2676525"/>
            <a:ext cx="1164432" cy="419100"/>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FFFFFF"/>
                </a:solidFill>
                <a:uFill>
                  <a:solidFill/>
                </a:uFill>
              </a:rPr>
              <a:t>Buildpack</a:t>
            </a:r>
          </a:p>
        </p:txBody>
      </p:sp>
      <p:sp>
        <p:nvSpPr>
          <p:cNvPr id="16" name="Shape 200"/>
          <p:cNvSpPr/>
          <p:nvPr/>
        </p:nvSpPr>
        <p:spPr>
          <a:xfrm>
            <a:off x="6608650" y="1970534"/>
            <a:ext cx="625121" cy="19800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sz="12200">
                <a:solidFill>
                  <a:srgbClr val="5E5E5E"/>
                </a:solidFill>
                <a:uFill>
                  <a:solidFill>
                    <a:srgbClr val="6C6C6C"/>
                  </a:solidFill>
                </a:uFill>
              </a:defRPr>
            </a:lvl1pPr>
          </a:lstStyle>
          <a:p>
            <a:pPr lvl="0">
              <a:defRPr sz="1800">
                <a:solidFill>
                  <a:srgbClr val="000000"/>
                </a:solidFill>
                <a:uFillTx/>
              </a:defRPr>
            </a:pPr>
            <a:r>
              <a:rPr sz="12200" dirty="0">
                <a:solidFill>
                  <a:srgbClr val="FFFFFF"/>
                </a:solidFill>
                <a:uFill>
                  <a:solidFill>
                    <a:srgbClr val="6C6C6C"/>
                  </a:solidFill>
                </a:uFill>
              </a:rPr>
              <a:t>}</a:t>
            </a:r>
          </a:p>
        </p:txBody>
      </p:sp>
      <p:sp>
        <p:nvSpPr>
          <p:cNvPr id="17" name="Shape 201"/>
          <p:cNvSpPr/>
          <p:nvPr/>
        </p:nvSpPr>
        <p:spPr>
          <a:xfrm>
            <a:off x="7293713" y="2902078"/>
            <a:ext cx="731676"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5E5E5E"/>
                </a:solidFill>
                <a:uFill>
                  <a:solidFill>
                    <a:srgbClr val="6C6C6C"/>
                  </a:solidFill>
                </a:uFill>
                <a:latin typeface="Avenir Next"/>
                <a:ea typeface="Avenir Next"/>
                <a:cs typeface="Avenir Next"/>
                <a:sym typeface="Avenir Next"/>
              </a:defRPr>
            </a:lvl1pPr>
          </a:lstStyle>
          <a:p>
            <a:pPr lvl="0">
              <a:defRPr>
                <a:solidFill>
                  <a:srgbClr val="000000"/>
                </a:solidFill>
                <a:uFillTx/>
              </a:defRPr>
            </a:pPr>
            <a:r>
              <a:rPr dirty="0">
                <a:solidFill>
                  <a:srgbClr val="FFFFFF"/>
                </a:solidFill>
                <a:uFill>
                  <a:solidFill>
                    <a:srgbClr val="6C6C6C"/>
                  </a:solidFill>
                </a:uFill>
              </a:rPr>
              <a:t>Droplet</a:t>
            </a:r>
          </a:p>
        </p:txBody>
      </p:sp>
    </p:spTree>
    <p:extLst>
      <p:ext uri="{BB962C8B-B14F-4D97-AF65-F5344CB8AC3E}">
        <p14:creationId xmlns:p14="http://schemas.microsoft.com/office/powerpoint/2010/main" val="10143443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Availability Zones</a:t>
            </a:r>
            <a:endParaRPr lang="en-US" dirty="0"/>
          </a:p>
        </p:txBody>
      </p:sp>
      <p:sp>
        <p:nvSpPr>
          <p:cNvPr id="3" name="Rounded Rectangle 2"/>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grpSp>
        <p:nvGrpSpPr>
          <p:cNvPr id="20" name="Group 19"/>
          <p:cNvGrpSpPr/>
          <p:nvPr/>
        </p:nvGrpSpPr>
        <p:grpSpPr>
          <a:xfrm>
            <a:off x="3048000" y="158115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3048000" y="2495550"/>
            <a:ext cx="1099435" cy="781049"/>
            <a:chOff x="5412945" y="3105151"/>
            <a:chExt cx="1099435" cy="781049"/>
          </a:xfrm>
        </p:grpSpPr>
        <p:sp>
          <p:nvSpPr>
            <p:cNvPr id="24" name="Rounded Rectangle 23"/>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2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048000" y="3409950"/>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p:cNvGrpSpPr/>
          <p:nvPr/>
        </p:nvGrpSpPr>
        <p:grpSpPr>
          <a:xfrm>
            <a:off x="3119845" y="1948852"/>
            <a:ext cx="1000038" cy="382603"/>
            <a:chOff x="3119845" y="1948852"/>
            <a:chExt cx="1000038" cy="382603"/>
          </a:xfrm>
        </p:grpSpPr>
        <p:sp>
          <p:nvSpPr>
            <p:cNvPr id="32" name="Teardrop 31"/>
            <p:cNvSpPr/>
            <p:nvPr/>
          </p:nvSpPr>
          <p:spPr>
            <a:xfrm rot="18900000">
              <a:off x="35329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1"/>
            <p:cNvSpPr/>
            <p:nvPr/>
          </p:nvSpPr>
          <p:spPr>
            <a:xfrm rot="5400000">
              <a:off x="34178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ounded Rectangle 9"/>
            <p:cNvSpPr/>
            <p:nvPr/>
          </p:nvSpPr>
          <p:spPr>
            <a:xfrm>
              <a:off x="39424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3121931" y="3789347"/>
            <a:ext cx="1000038" cy="382603"/>
            <a:chOff x="3551645" y="4735637"/>
            <a:chExt cx="1000038" cy="382603"/>
          </a:xfrm>
        </p:grpSpPr>
        <p:sp>
          <p:nvSpPr>
            <p:cNvPr id="36" name="Teardrop 35"/>
            <p:cNvSpPr/>
            <p:nvPr/>
          </p:nvSpPr>
          <p:spPr>
            <a:xfrm rot="18900000">
              <a:off x="3964793" y="48757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41"/>
            <p:cNvSpPr/>
            <p:nvPr/>
          </p:nvSpPr>
          <p:spPr>
            <a:xfrm rot="5400000">
              <a:off x="3849679" y="4437603"/>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ounded Rectangle 9"/>
            <p:cNvSpPr/>
            <p:nvPr/>
          </p:nvSpPr>
          <p:spPr>
            <a:xfrm>
              <a:off x="4374235" y="47949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5181600" y="1581150"/>
            <a:ext cx="1099435" cy="781049"/>
            <a:chOff x="5412945" y="3105151"/>
            <a:chExt cx="1099435" cy="781049"/>
          </a:xfrm>
        </p:grpSpPr>
        <p:sp>
          <p:nvSpPr>
            <p:cNvPr id="56" name="Rounded Rectangle 5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5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181600" y="2495550"/>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6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5181600" y="3409950"/>
            <a:ext cx="1099435" cy="781049"/>
            <a:chOff x="5412945" y="3105151"/>
            <a:chExt cx="1099435" cy="781049"/>
          </a:xfrm>
        </p:grpSpPr>
        <p:sp>
          <p:nvSpPr>
            <p:cNvPr id="62" name="Rounded Rectangle 61"/>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63"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5253445" y="1948852"/>
            <a:ext cx="1000038" cy="382603"/>
            <a:chOff x="5253445" y="1948852"/>
            <a:chExt cx="1000038" cy="382603"/>
          </a:xfrm>
        </p:grpSpPr>
        <p:sp>
          <p:nvSpPr>
            <p:cNvPr id="64" name="Teardrop 63"/>
            <p:cNvSpPr/>
            <p:nvPr/>
          </p:nvSpPr>
          <p:spPr>
            <a:xfrm rot="18900000">
              <a:off x="56665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41"/>
            <p:cNvSpPr/>
            <p:nvPr/>
          </p:nvSpPr>
          <p:spPr>
            <a:xfrm rot="5400000">
              <a:off x="55514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6" name="Rounded Rectangle 9"/>
            <p:cNvSpPr/>
            <p:nvPr/>
          </p:nvSpPr>
          <p:spPr>
            <a:xfrm>
              <a:off x="60760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5255531" y="2863251"/>
            <a:ext cx="1000038" cy="382603"/>
            <a:chOff x="3551645" y="3809541"/>
            <a:chExt cx="1000038" cy="382603"/>
          </a:xfrm>
        </p:grpSpPr>
        <p:sp>
          <p:nvSpPr>
            <p:cNvPr id="68" name="Teardrop 67"/>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p:cNvSpPr/>
          <p:nvPr/>
        </p:nvSpPr>
        <p:spPr>
          <a:xfrm>
            <a:off x="28956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accent5">
                    <a:lumMod val="50000"/>
                    <a:lumOff val="50000"/>
                  </a:schemeClr>
                </a:solidFill>
              </a:rPr>
              <a:t>Zone 1</a:t>
            </a:r>
            <a:endParaRPr lang="en-US" dirty="0">
              <a:solidFill>
                <a:schemeClr val="accent5">
                  <a:lumMod val="50000"/>
                  <a:lumOff val="50000"/>
                </a:schemeClr>
              </a:solidFill>
            </a:endParaRPr>
          </a:p>
        </p:txBody>
      </p:sp>
      <p:sp>
        <p:nvSpPr>
          <p:cNvPr id="74" name="Rectangle 73"/>
          <p:cNvSpPr/>
          <p:nvPr/>
        </p:nvSpPr>
        <p:spPr>
          <a:xfrm>
            <a:off x="50292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accent5">
                    <a:lumMod val="50000"/>
                    <a:lumOff val="50000"/>
                  </a:schemeClr>
                </a:solidFill>
              </a:rPr>
              <a:t>Zone 2</a:t>
            </a:r>
            <a:endParaRPr lang="en-US" dirty="0">
              <a:solidFill>
                <a:schemeClr val="accent5">
                  <a:lumMod val="50000"/>
                  <a:lumOff val="50000"/>
                </a:schemeClr>
              </a:solidFill>
            </a:endParaRPr>
          </a:p>
        </p:txBody>
      </p:sp>
      <p:sp>
        <p:nvSpPr>
          <p:cNvPr id="75" name="Rectangle 74"/>
          <p:cNvSpPr/>
          <p:nvPr/>
        </p:nvSpPr>
        <p:spPr>
          <a:xfrm>
            <a:off x="2895600" y="1123950"/>
            <a:ext cx="1447800" cy="3200400"/>
          </a:xfrm>
          <a:prstGeom prst="rect">
            <a:avLst/>
          </a:prstGeom>
          <a:solidFill>
            <a:srgbClr val="FF0000">
              <a:alpha val="47000"/>
            </a:srgbClr>
          </a:solidFill>
          <a:ln w="127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accent5">
                  <a:lumMod val="50000"/>
                  <a:lumOff val="50000"/>
                </a:schemeClr>
              </a:solidFill>
            </a:endParaRPr>
          </a:p>
        </p:txBody>
      </p:sp>
      <p:sp>
        <p:nvSpPr>
          <p:cNvPr id="78" name="TextBox 77"/>
          <p:cNvSpPr txBox="1"/>
          <p:nvPr/>
        </p:nvSpPr>
        <p:spPr>
          <a:xfrm>
            <a:off x="6705600" y="1083737"/>
            <a:ext cx="1981200" cy="1169551"/>
          </a:xfrm>
          <a:prstGeom prst="rect">
            <a:avLst/>
          </a:prstGeom>
          <a:noFill/>
        </p:spPr>
        <p:txBody>
          <a:bodyPr wrap="square" rtlCol="0">
            <a:spAutoFit/>
          </a:bodyPr>
          <a:lstStyle/>
          <a:p>
            <a:r>
              <a:rPr lang="en-US" sz="1400" dirty="0" smtClean="0">
                <a:solidFill>
                  <a:schemeClr val="bg2"/>
                </a:solidFill>
              </a:rPr>
              <a:t>System components and Application instances are evenly distributed over two availability zones.</a:t>
            </a:r>
          </a:p>
        </p:txBody>
      </p:sp>
      <p:sp>
        <p:nvSpPr>
          <p:cNvPr id="45" name="TextBox 44"/>
          <p:cNvSpPr txBox="1"/>
          <p:nvPr/>
        </p:nvSpPr>
        <p:spPr>
          <a:xfrm>
            <a:off x="6705600" y="2430439"/>
            <a:ext cx="1981200" cy="738664"/>
          </a:xfrm>
          <a:prstGeom prst="rect">
            <a:avLst/>
          </a:prstGeom>
          <a:noFill/>
        </p:spPr>
        <p:txBody>
          <a:bodyPr wrap="square" rtlCol="0">
            <a:spAutoFit/>
          </a:bodyPr>
          <a:lstStyle/>
          <a:p>
            <a:r>
              <a:rPr lang="en-US" sz="1400" dirty="0" smtClean="0">
                <a:solidFill>
                  <a:schemeClr val="bg2"/>
                </a:solidFill>
              </a:rPr>
              <a:t>Loosing an AZ keeps instances running and available.</a:t>
            </a:r>
          </a:p>
        </p:txBody>
      </p:sp>
      <p:pic>
        <p:nvPicPr>
          <p:cNvPr id="49" name="droppedImage.png"/>
          <p:cNvPicPr/>
          <p:nvPr/>
        </p:nvPicPr>
        <p:blipFill>
          <a:blip r:embed="rId3">
            <a:extLst/>
          </a:blip>
          <a:srcRect l="3267" t="13725" r="13071" b="40958"/>
          <a:stretch>
            <a:fillRect/>
          </a:stretch>
        </p:blipFill>
        <p:spPr>
          <a:xfrm>
            <a:off x="7258209" y="3374782"/>
            <a:ext cx="1094173" cy="592677"/>
          </a:xfrm>
          <a:prstGeom prst="rect">
            <a:avLst/>
          </a:prstGeom>
          <a:ln w="3175">
            <a:miter lim="400000"/>
          </a:ln>
          <a:effectLst>
            <a:outerShdw blurRad="127000" dist="76200" dir="2700000" rotWithShape="0">
              <a:srgbClr val="000000">
                <a:alpha val="75000"/>
              </a:srgbClr>
            </a:outerShdw>
          </a:effectLst>
        </p:spPr>
      </p:pic>
      <p:sp>
        <p:nvSpPr>
          <p:cNvPr id="50" name="Shape 356"/>
          <p:cNvSpPr/>
          <p:nvPr/>
        </p:nvSpPr>
        <p:spPr>
          <a:xfrm>
            <a:off x="7461985" y="3903961"/>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180971150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additive="base">
                                        <p:cTn id="12" dur="500" fill="hold"/>
                                        <p:tgtEl>
                                          <p:spTgt spid="76"/>
                                        </p:tgtEl>
                                        <p:attrNameLst>
                                          <p:attrName>ppt_x</p:attrName>
                                        </p:attrNameLst>
                                      </p:cBhvr>
                                      <p:tavLst>
                                        <p:tav tm="0">
                                          <p:val>
                                            <p:strVal val="0-#ppt_w/2"/>
                                          </p:val>
                                        </p:tav>
                                        <p:tav tm="100000">
                                          <p:val>
                                            <p:strVal val="#ppt_x"/>
                                          </p:val>
                                        </p:tav>
                                      </p:tavLst>
                                    </p:anim>
                                    <p:anim calcmode="lin" valueType="num">
                                      <p:cBhvr additive="base">
                                        <p:cTn id="13" dur="500" fill="hold"/>
                                        <p:tgtEl>
                                          <p:spTgt spid="7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additive="base">
                                        <p:cTn id="17" dur="500" fill="hold"/>
                                        <p:tgtEl>
                                          <p:spTgt spid="67"/>
                                        </p:tgtEl>
                                        <p:attrNameLst>
                                          <p:attrName>ppt_x</p:attrName>
                                        </p:attrNameLst>
                                      </p:cBhvr>
                                      <p:tavLst>
                                        <p:tav tm="0">
                                          <p:val>
                                            <p:strVal val="0-#ppt_w/2"/>
                                          </p:val>
                                        </p:tav>
                                        <p:tav tm="100000">
                                          <p:val>
                                            <p:strVal val="#ppt_x"/>
                                          </p:val>
                                        </p:tav>
                                      </p:tavLst>
                                    </p:anim>
                                    <p:anim calcmode="lin" valueType="num">
                                      <p:cBhvr additive="base">
                                        <p:cTn id="18" dur="500" fill="hold"/>
                                        <p:tgtEl>
                                          <p:spTgt spid="6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9"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additive="base">
                                        <p:cTn id="27" dur="500" fill="hold"/>
                                        <p:tgtEl>
                                          <p:spTgt spid="77"/>
                                        </p:tgtEl>
                                        <p:attrNameLst>
                                          <p:attrName>ppt_x</p:attrName>
                                        </p:attrNameLst>
                                      </p:cBhvr>
                                      <p:tavLst>
                                        <p:tav tm="0">
                                          <p:val>
                                            <p:strVal val="0-#ppt_w/2"/>
                                          </p:val>
                                        </p:tav>
                                        <p:tav tm="100000">
                                          <p:val>
                                            <p:strVal val="#ppt_x"/>
                                          </p:val>
                                        </p:tav>
                                      </p:tavLst>
                                    </p:anim>
                                    <p:anim calcmode="lin" valueType="num">
                                      <p:cBhvr additive="base">
                                        <p:cTn id="28" dur="500" fill="hold"/>
                                        <p:tgtEl>
                                          <p:spTgt spid="7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par>
                          <p:cTn id="33" fill="hold">
                            <p:stCondLst>
                              <p:cond delay="0"/>
                            </p:stCondLst>
                            <p:childTnLst>
                              <p:par>
                                <p:cTn id="34" presetID="2" presetClass="entr" presetSubtype="4"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1000" fill="hold"/>
                                        <p:tgtEl>
                                          <p:spTgt spid="45"/>
                                        </p:tgtEl>
                                        <p:attrNameLst>
                                          <p:attrName>ppt_x</p:attrName>
                                        </p:attrNameLst>
                                      </p:cBhvr>
                                      <p:tavLst>
                                        <p:tav tm="0">
                                          <p:val>
                                            <p:strVal val="#ppt_x"/>
                                          </p:val>
                                        </p:tav>
                                        <p:tav tm="100000">
                                          <p:val>
                                            <p:strVal val="#ppt_x"/>
                                          </p:val>
                                        </p:tav>
                                      </p:tavLst>
                                    </p:anim>
                                    <p:anim calcmode="lin" valueType="num">
                                      <p:cBhvr additive="base">
                                        <p:cTn id="37" dur="10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8" grpId="0"/>
      <p:bldP spid="45" grpId="0"/>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477"/>
        <p:cNvGrpSpPr/>
        <p:nvPr/>
      </p:nvGrpSpPr>
      <p:grpSpPr>
        <a:xfrm>
          <a:off x="0" y="0"/>
          <a:ext cx="0" cy="0"/>
          <a:chOff x="0" y="0"/>
          <a:chExt cx="0" cy="0"/>
        </a:xfrm>
      </p:grpSpPr>
      <p:sp>
        <p:nvSpPr>
          <p:cNvPr id="482" name="Shape 482"/>
          <p:cNvSpPr txBox="1"/>
          <p:nvPr/>
        </p:nvSpPr>
        <p:spPr>
          <a:xfrm>
            <a:off x="175529" y="3272538"/>
            <a:ext cx="1344612" cy="709612"/>
          </a:xfrm>
          <a:prstGeom prst="rect">
            <a:avLst/>
          </a:prstGeom>
          <a:noFill/>
          <a:ln>
            <a:solidFill>
              <a:schemeClr val="tx1">
                <a:lumMod val="60000"/>
                <a:lumOff val="40000"/>
              </a:schemeClr>
            </a:solidFill>
          </a:ln>
        </p:spPr>
        <p:txBody>
          <a:bodyPr lIns="91425" tIns="91425" rIns="91425" bIns="91425" anchor="t" anchorCtr="0">
            <a:normAutofit fontScale="85000"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app fails,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reboots app in a new container.</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3" name="Pentagon 2"/>
          <p:cNvSpPr/>
          <p:nvPr/>
        </p:nvSpPr>
        <p:spPr>
          <a:xfrm>
            <a:off x="214482"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chemeClr val="bg2">
                    <a:lumMod val="50000"/>
                  </a:schemeClr>
                </a:solidFill>
              </a:rPr>
              <a:t>App Fail</a:t>
            </a:r>
            <a:endParaRPr lang="en-US" dirty="0">
              <a:solidFill>
                <a:schemeClr val="bg2">
                  <a:lumMod val="50000"/>
                </a:schemeClr>
              </a:solidFill>
            </a:endParaRPr>
          </a:p>
        </p:txBody>
      </p:sp>
      <p:sp>
        <p:nvSpPr>
          <p:cNvPr id="130" name="Pentagon 129"/>
          <p:cNvSpPr/>
          <p:nvPr/>
        </p:nvSpPr>
        <p:spPr>
          <a:xfrm>
            <a:off x="2101952" y="4078129"/>
            <a:ext cx="157458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Process Fail</a:t>
            </a:r>
            <a:endParaRPr lang="en-US" dirty="0">
              <a:solidFill>
                <a:srgbClr val="292929"/>
              </a:solidFill>
            </a:endParaRPr>
          </a:p>
        </p:txBody>
      </p:sp>
      <p:grpSp>
        <p:nvGrpSpPr>
          <p:cNvPr id="12" name="Group 11"/>
          <p:cNvGrpSpPr/>
          <p:nvPr/>
        </p:nvGrpSpPr>
        <p:grpSpPr>
          <a:xfrm>
            <a:off x="247617" y="1291315"/>
            <a:ext cx="1204912" cy="1656156"/>
            <a:chOff x="240620" y="1409700"/>
            <a:chExt cx="1204912" cy="1656156"/>
          </a:xfrm>
        </p:grpSpPr>
        <p:sp>
          <p:nvSpPr>
            <p:cNvPr id="48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5" name="Rectangle 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33" name="Rectangle 1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35" name="Rectangle 134"/>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136" name="Rectangle 135"/>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9" name="Straight Connector 8"/>
            <p:cNvCxnSpPr>
              <a:stCxn id="133" idx="2"/>
              <a:endCxn id="136"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sp>
        <p:nvSpPr>
          <p:cNvPr id="140" name="Shape 497"/>
          <p:cNvSpPr txBox="1"/>
          <p:nvPr/>
        </p:nvSpPr>
        <p:spPr>
          <a:xfrm>
            <a:off x="678544" y="620943"/>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i="0" u="none" strike="noStrike" cap="none" baseline="0" dirty="0" smtClean="0">
                <a:solidFill>
                  <a:schemeClr val="dk1"/>
                </a:solidFill>
                <a:latin typeface="Source Sans Pro"/>
                <a:ea typeface="Source Sans Pro"/>
                <a:cs typeface="Source Sans Pro"/>
                <a:sym typeface="Source Sans Pro"/>
              </a:rPr>
              <a:t>1.</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42" name="Shape 497"/>
          <p:cNvSpPr txBox="1"/>
          <p:nvPr/>
        </p:nvSpPr>
        <p:spPr>
          <a:xfrm>
            <a:off x="2565405" y="605414"/>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a:solidFill>
                  <a:schemeClr val="dk1"/>
                </a:solidFill>
                <a:latin typeface="Source Sans Pro"/>
                <a:ea typeface="Source Sans Pro"/>
                <a:cs typeface="Source Sans Pro"/>
                <a:sym typeface="Source Sans Pro"/>
              </a:rPr>
              <a:t>2</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43" name="Shape 482"/>
          <p:cNvSpPr txBox="1"/>
          <p:nvPr/>
        </p:nvSpPr>
        <p:spPr>
          <a:xfrm>
            <a:off x="2113771" y="3277502"/>
            <a:ext cx="1344612" cy="709612"/>
          </a:xfrm>
          <a:prstGeom prst="rect">
            <a:avLst/>
          </a:prstGeom>
          <a:noFill/>
          <a:ln>
            <a:solidFill>
              <a:schemeClr val="tx1">
                <a:lumMod val="60000"/>
                <a:lumOff val="40000"/>
              </a:schemeClr>
            </a:solid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Source Sans Pro"/>
              <a:buNone/>
            </a:pPr>
            <a:r>
              <a:rPr lang="en-US" sz="900" dirty="0" smtClean="0">
                <a:solidFill>
                  <a:srgbClr val="FFFFFF"/>
                </a:solidFill>
                <a:latin typeface="Source Sans Pro"/>
                <a:ea typeface="Source Sans Pro"/>
                <a:cs typeface="Source Sans Pro"/>
                <a:sym typeface="Source Sans Pro"/>
              </a:rPr>
              <a:t>If a </a:t>
            </a:r>
            <a:r>
              <a:rPr lang="en-US" sz="900" b="1" dirty="0" smtClean="0">
                <a:solidFill>
                  <a:srgbClr val="FFFFFF"/>
                </a:solidFill>
                <a:latin typeface="Source Sans Pro"/>
                <a:ea typeface="Source Sans Pro"/>
                <a:cs typeface="Source Sans Pro"/>
                <a:sym typeface="Source Sans Pro"/>
              </a:rPr>
              <a:t>process fails, </a:t>
            </a:r>
            <a:r>
              <a:rPr lang="en-US" sz="900" b="0" i="0" u="none" strike="noStrike" cap="none" baseline="0" dirty="0" smtClean="0">
                <a:solidFill>
                  <a:srgbClr val="FFFFFF"/>
                </a:solidFill>
                <a:latin typeface="Source Sans Pro"/>
                <a:ea typeface="Source Sans Pro"/>
                <a:cs typeface="Source Sans Pro"/>
                <a:sym typeface="Source Sans Pro"/>
              </a:rPr>
              <a:t>PCF</a:t>
            </a:r>
            <a:r>
              <a:rPr lang="en-US" sz="900" b="0" i="0" u="none" strike="noStrike" cap="none" dirty="0" smtClean="0">
                <a:solidFill>
                  <a:srgbClr val="FFFFFF"/>
                </a:solidFill>
                <a:latin typeface="Source Sans Pro"/>
                <a:ea typeface="Source Sans Pro"/>
                <a:cs typeface="Source Sans Pro"/>
                <a:sym typeface="Source Sans Pro"/>
              </a:rPr>
              <a:t> restarts the process</a:t>
            </a:r>
            <a:endParaRPr lang="en-US" sz="900" b="0" i="0" u="none" strike="noStrike" cap="none" baseline="0" dirty="0">
              <a:solidFill>
                <a:srgbClr val="FFFFFF"/>
              </a:solidFill>
              <a:latin typeface="Source Sans Pro"/>
              <a:ea typeface="Source Sans Pro"/>
              <a:cs typeface="Source Sans Pro"/>
              <a:sym typeface="Source Sans Pro"/>
            </a:endParaRPr>
          </a:p>
        </p:txBody>
      </p:sp>
      <p:grpSp>
        <p:nvGrpSpPr>
          <p:cNvPr id="144" name="Group 143"/>
          <p:cNvGrpSpPr/>
          <p:nvPr/>
        </p:nvGrpSpPr>
        <p:grpSpPr>
          <a:xfrm>
            <a:off x="2140360" y="1271057"/>
            <a:ext cx="1204912" cy="1656156"/>
            <a:chOff x="258762" y="1409700"/>
            <a:chExt cx="1204912" cy="1656156"/>
          </a:xfrm>
        </p:grpSpPr>
        <p:sp>
          <p:nvSpPr>
            <p:cNvPr id="145"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46" name="Rectangle 145"/>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47" name="Rectangle 146"/>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48" name="Rectangle 147"/>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34" name="Shape 499"/>
          <p:cNvSpPr/>
          <p:nvPr/>
        </p:nvSpPr>
        <p:spPr>
          <a:xfrm>
            <a:off x="785235" y="1962139"/>
            <a:ext cx="212277" cy="150855"/>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sp>
        <p:nvSpPr>
          <p:cNvPr id="154" name="Rectangle 153"/>
          <p:cNvSpPr/>
          <p:nvPr/>
        </p:nvSpPr>
        <p:spPr>
          <a:xfrm>
            <a:off x="2244567" y="2109214"/>
            <a:ext cx="972766" cy="250990"/>
          </a:xfrm>
          <a:prstGeom prst="rect">
            <a:avLst/>
          </a:prstGeom>
          <a:solidFill>
            <a:schemeClr val="bg1">
              <a:lumMod val="75000"/>
              <a:alpha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Process</a:t>
            </a:r>
            <a:endParaRPr lang="en-US" sz="800" dirty="0">
              <a:solidFill>
                <a:schemeClr val="tx2"/>
              </a:solidFill>
            </a:endParaRPr>
          </a:p>
        </p:txBody>
      </p:sp>
      <p:sp>
        <p:nvSpPr>
          <p:cNvPr id="499" name="Shape 499"/>
          <p:cNvSpPr/>
          <p:nvPr/>
        </p:nvSpPr>
        <p:spPr>
          <a:xfrm>
            <a:off x="2916731" y="2047414"/>
            <a:ext cx="197611" cy="355333"/>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grpSp>
        <p:nvGrpSpPr>
          <p:cNvPr id="4" name="Group 3"/>
          <p:cNvGrpSpPr/>
          <p:nvPr/>
        </p:nvGrpSpPr>
        <p:grpSpPr>
          <a:xfrm>
            <a:off x="6517789" y="604009"/>
            <a:ext cx="2349134" cy="3956833"/>
            <a:chOff x="6517789" y="604009"/>
            <a:chExt cx="2349134" cy="3956833"/>
          </a:xfrm>
        </p:grpSpPr>
        <p:sp>
          <p:nvSpPr>
            <p:cNvPr id="132" name="Pentagon 131"/>
            <p:cNvSpPr/>
            <p:nvPr/>
          </p:nvSpPr>
          <p:spPr>
            <a:xfrm>
              <a:off x="6665494" y="4050955"/>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Rack Fail</a:t>
              </a:r>
              <a:endParaRPr lang="en-US" dirty="0">
                <a:solidFill>
                  <a:srgbClr val="292929"/>
                </a:solidFill>
              </a:endParaRPr>
            </a:p>
          </p:txBody>
        </p:sp>
        <p:sp>
          <p:nvSpPr>
            <p:cNvPr id="191" name="Shape 482"/>
            <p:cNvSpPr txBox="1"/>
            <p:nvPr/>
          </p:nvSpPr>
          <p:spPr>
            <a:xfrm>
              <a:off x="6544553" y="3218597"/>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t>
              </a:r>
              <a:r>
                <a:rPr lang="en-US" sz="1200" b="1" dirty="0" smtClean="0">
                  <a:solidFill>
                    <a:srgbClr val="FFFFFF"/>
                  </a:solidFill>
                  <a:latin typeface="Source Sans Pro"/>
                  <a:ea typeface="Source Sans Pro"/>
                  <a:cs typeface="Source Sans Pro"/>
                  <a:sym typeface="Source Sans Pro"/>
                </a:rPr>
                <a:t>a datacenter rack fails</a:t>
              </a:r>
              <a:r>
                <a:rPr lang="en-US" sz="1200" dirty="0" smtClean="0">
                  <a:solidFill>
                    <a:srgbClr val="FFFFFF"/>
                  </a:solidFill>
                  <a:latin typeface="Source Sans Pro"/>
                  <a:ea typeface="Source Sans Pro"/>
                  <a:cs typeface="Source Sans Pro"/>
                  <a:sym typeface="Source Sans Pro"/>
                </a:rPr>
                <a:t>, PCF ensures applications stay running in multiple availability zones</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95" name="Shape 497"/>
            <p:cNvSpPr txBox="1"/>
            <p:nvPr/>
          </p:nvSpPr>
          <p:spPr>
            <a:xfrm>
              <a:off x="7295045" y="604009"/>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4</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grpSp>
          <p:nvGrpSpPr>
            <p:cNvPr id="14" name="Group 13"/>
            <p:cNvGrpSpPr/>
            <p:nvPr/>
          </p:nvGrpSpPr>
          <p:grpSpPr>
            <a:xfrm>
              <a:off x="7867371" y="1284695"/>
              <a:ext cx="999552" cy="1732215"/>
              <a:chOff x="7633410" y="1284695"/>
              <a:chExt cx="999552" cy="1732215"/>
            </a:xfrm>
          </p:grpSpPr>
          <p:sp>
            <p:nvSpPr>
              <p:cNvPr id="561"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2</a:t>
                </a:r>
              </a:p>
            </p:txBody>
          </p:sp>
          <p:grpSp>
            <p:nvGrpSpPr>
              <p:cNvPr id="196" name="Group 195"/>
              <p:cNvGrpSpPr/>
              <p:nvPr/>
            </p:nvGrpSpPr>
            <p:grpSpPr>
              <a:xfrm>
                <a:off x="7710110" y="1850467"/>
                <a:ext cx="388355" cy="424199"/>
                <a:chOff x="240620" y="1409700"/>
                <a:chExt cx="1204912" cy="1656156"/>
              </a:xfrm>
            </p:grpSpPr>
            <p:sp>
              <p:nvSpPr>
                <p:cNvPr id="19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98" name="Rectangle 19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99" name="Rectangle 19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0" name="Rectangle 19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1" name="Rectangle 20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2" name="Straight Connector 201"/>
                <p:cNvCxnSpPr>
                  <a:stCxn id="199" idx="2"/>
                  <a:endCxn id="20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03" name="Group 202"/>
              <p:cNvGrpSpPr/>
              <p:nvPr/>
            </p:nvGrpSpPr>
            <p:grpSpPr>
              <a:xfrm>
                <a:off x="8193782" y="1850467"/>
                <a:ext cx="388355" cy="424199"/>
                <a:chOff x="240620" y="1409700"/>
                <a:chExt cx="1204912" cy="1656156"/>
              </a:xfrm>
            </p:grpSpPr>
            <p:sp>
              <p:nvSpPr>
                <p:cNvPr id="20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05" name="Rectangle 20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06" name="Rectangle 205"/>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7" name="Rectangle 206"/>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8" name="Rectangle 207"/>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9" name="Straight Connector 208"/>
                <p:cNvCxnSpPr>
                  <a:stCxn id="206" idx="2"/>
                  <a:endCxn id="208"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0" name="Group 209"/>
              <p:cNvGrpSpPr/>
              <p:nvPr/>
            </p:nvGrpSpPr>
            <p:grpSpPr>
              <a:xfrm>
                <a:off x="8192153" y="2417604"/>
                <a:ext cx="388355" cy="424199"/>
                <a:chOff x="240620" y="1409700"/>
                <a:chExt cx="1204912" cy="1656156"/>
              </a:xfrm>
            </p:grpSpPr>
            <p:sp>
              <p:nvSpPr>
                <p:cNvPr id="21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2" name="Rectangle 21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13" name="Rectangle 21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14" name="Rectangle 21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15" name="Rectangle 21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16" name="Straight Connector 215"/>
                <p:cNvCxnSpPr>
                  <a:stCxn id="213" idx="2"/>
                  <a:endCxn id="21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7717356" y="2418344"/>
                <a:ext cx="388355" cy="424199"/>
                <a:chOff x="240620" y="1409700"/>
                <a:chExt cx="1204912" cy="1656156"/>
              </a:xfrm>
            </p:grpSpPr>
            <p:sp>
              <p:nvSpPr>
                <p:cNvPr id="218"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9" name="Rectangle 218"/>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20" name="Rectangle 219"/>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21" name="Rectangle 220"/>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22" name="Rectangle 221"/>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23" name="Straight Connector 222"/>
                <p:cNvCxnSpPr>
                  <a:stCxn id="220" idx="2"/>
                  <a:endCxn id="222"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grpSp>
          <p:nvGrpSpPr>
            <p:cNvPr id="225" name="Group 224"/>
            <p:cNvGrpSpPr/>
            <p:nvPr/>
          </p:nvGrpSpPr>
          <p:grpSpPr>
            <a:xfrm>
              <a:off x="6517789" y="1284695"/>
              <a:ext cx="999552" cy="1732215"/>
              <a:chOff x="7633410" y="1284695"/>
              <a:chExt cx="999552" cy="1732215"/>
            </a:xfrm>
          </p:grpSpPr>
          <p:sp>
            <p:nvSpPr>
              <p:cNvPr id="226"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a:t>
                </a:r>
                <a:r>
                  <a:rPr lang="en-US" sz="1800" b="0" i="0" u="none" strike="noStrike" cap="none" baseline="0" dirty="0" smtClean="0">
                    <a:solidFill>
                      <a:srgbClr val="FFFFFF"/>
                    </a:solidFill>
                    <a:latin typeface="Arial"/>
                    <a:ea typeface="Arial"/>
                    <a:cs typeface="Arial"/>
                    <a:sym typeface="Arial"/>
                  </a:rPr>
                  <a:t>1</a:t>
                </a:r>
                <a:endParaRPr lang="en-US" sz="1800" b="0" i="0" u="none" strike="noStrike" cap="none" baseline="0" dirty="0">
                  <a:solidFill>
                    <a:srgbClr val="FFFFFF"/>
                  </a:solidFill>
                  <a:latin typeface="Arial"/>
                  <a:ea typeface="Arial"/>
                  <a:cs typeface="Arial"/>
                  <a:sym typeface="Arial"/>
                </a:endParaRPr>
              </a:p>
            </p:txBody>
          </p:sp>
          <p:grpSp>
            <p:nvGrpSpPr>
              <p:cNvPr id="227" name="Group 226"/>
              <p:cNvGrpSpPr/>
              <p:nvPr/>
            </p:nvGrpSpPr>
            <p:grpSpPr>
              <a:xfrm>
                <a:off x="7710110" y="1850467"/>
                <a:ext cx="388355" cy="424199"/>
                <a:chOff x="240620" y="1409700"/>
                <a:chExt cx="1204912" cy="1656156"/>
              </a:xfrm>
            </p:grpSpPr>
            <p:sp>
              <p:nvSpPr>
                <p:cNvPr id="249"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50" name="Rectangle 249"/>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51" name="Rectangle 250"/>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52" name="Rectangle 251"/>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53" name="Rectangle 252"/>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54" name="Straight Connector 253"/>
                <p:cNvCxnSpPr>
                  <a:stCxn id="251" idx="2"/>
                  <a:endCxn id="253"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8" name="Group 227"/>
              <p:cNvGrpSpPr/>
              <p:nvPr/>
            </p:nvGrpSpPr>
            <p:grpSpPr>
              <a:xfrm>
                <a:off x="8193782" y="1850467"/>
                <a:ext cx="388355" cy="424199"/>
                <a:chOff x="240620" y="1409700"/>
                <a:chExt cx="1204912" cy="1656156"/>
              </a:xfrm>
            </p:grpSpPr>
            <p:sp>
              <p:nvSpPr>
                <p:cNvPr id="243"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44" name="Rectangle 243"/>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45" name="Rectangle 244"/>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6" name="Rectangle 245"/>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7" name="Rectangle 246"/>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8" name="Straight Connector 247"/>
                <p:cNvCxnSpPr>
                  <a:stCxn id="245" idx="2"/>
                  <a:endCxn id="247"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9" name="Group 228"/>
              <p:cNvGrpSpPr/>
              <p:nvPr/>
            </p:nvGrpSpPr>
            <p:grpSpPr>
              <a:xfrm>
                <a:off x="8192153" y="2417604"/>
                <a:ext cx="388355" cy="424199"/>
                <a:chOff x="240620" y="1409700"/>
                <a:chExt cx="1204912" cy="1656156"/>
              </a:xfrm>
            </p:grpSpPr>
            <p:sp>
              <p:nvSpPr>
                <p:cNvPr id="23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8" name="Rectangle 23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9" name="Rectangle 23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0" name="Rectangle 23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1" name="Rectangle 24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2" name="Straight Connector 241"/>
                <p:cNvCxnSpPr>
                  <a:stCxn id="239" idx="2"/>
                  <a:endCxn id="24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7717356" y="2418344"/>
                <a:ext cx="388355" cy="424199"/>
                <a:chOff x="240620" y="1409700"/>
                <a:chExt cx="1204912" cy="1656156"/>
              </a:xfrm>
            </p:grpSpPr>
            <p:sp>
              <p:nvSpPr>
                <p:cNvPr id="23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2" name="Rectangle 23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3" name="Rectangle 2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34" name="Rectangle 23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35" name="Rectangle 23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36" name="Straight Connector 235"/>
                <p:cNvCxnSpPr>
                  <a:stCxn id="233" idx="2"/>
                  <a:endCxn id="23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sp>
          <p:nvSpPr>
            <p:cNvPr id="599" name="Shape 599"/>
            <p:cNvSpPr/>
            <p:nvPr/>
          </p:nvSpPr>
          <p:spPr>
            <a:xfrm>
              <a:off x="6614877" y="1850467"/>
              <a:ext cx="822270" cy="1076746"/>
            </a:xfrm>
            <a:custGeom>
              <a:avLst/>
              <a:gdLst/>
              <a:ahLst/>
              <a:cxnLst/>
              <a:rect l="0" t="0" r="0" b="0"/>
              <a:pathLst>
                <a:path w="975785" h="1546006" extrusionOk="0">
                  <a:moveTo>
                    <a:pt x="0" y="109589"/>
                  </a:moveTo>
                  <a:lnTo>
                    <a:pt x="203950" y="0"/>
                  </a:lnTo>
                  <a:lnTo>
                    <a:pt x="487893" y="528429"/>
                  </a:lnTo>
                  <a:lnTo>
                    <a:pt x="771835" y="0"/>
                  </a:lnTo>
                  <a:lnTo>
                    <a:pt x="975785" y="109589"/>
                  </a:lnTo>
                  <a:lnTo>
                    <a:pt x="619311" y="773003"/>
                  </a:lnTo>
                  <a:lnTo>
                    <a:pt x="975785" y="1436417"/>
                  </a:lnTo>
                  <a:lnTo>
                    <a:pt x="771835" y="1546006"/>
                  </a:lnTo>
                  <a:lnTo>
                    <a:pt x="487893" y="1017577"/>
                  </a:lnTo>
                  <a:lnTo>
                    <a:pt x="203950" y="1546006"/>
                  </a:lnTo>
                  <a:lnTo>
                    <a:pt x="0" y="1436417"/>
                  </a:lnTo>
                  <a:lnTo>
                    <a:pt x="356474" y="773003"/>
                  </a:lnTo>
                  <a:lnTo>
                    <a:pt x="0" y="109589"/>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sp>
        <p:nvSpPr>
          <p:cNvPr id="490" name="Shape 490"/>
          <p:cNvSpPr txBox="1"/>
          <p:nvPr/>
        </p:nvSpPr>
        <p:spPr>
          <a:xfrm>
            <a:off x="2178549" y="2312279"/>
            <a:ext cx="533808"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53" name="Shape 490"/>
          <p:cNvSpPr txBox="1"/>
          <p:nvPr/>
        </p:nvSpPr>
        <p:spPr>
          <a:xfrm>
            <a:off x="2775858" y="2316886"/>
            <a:ext cx="534786"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grpSp>
        <p:nvGrpSpPr>
          <p:cNvPr id="2" name="Group 1"/>
          <p:cNvGrpSpPr/>
          <p:nvPr/>
        </p:nvGrpSpPr>
        <p:grpSpPr>
          <a:xfrm>
            <a:off x="4061068" y="607202"/>
            <a:ext cx="1943598" cy="3980814"/>
            <a:chOff x="4061068" y="607202"/>
            <a:chExt cx="1943598" cy="3980814"/>
          </a:xfrm>
        </p:grpSpPr>
        <p:sp>
          <p:nvSpPr>
            <p:cNvPr id="519" name="Shape 519"/>
            <p:cNvSpPr txBox="1"/>
            <p:nvPr/>
          </p:nvSpPr>
          <p:spPr>
            <a:xfrm>
              <a:off x="4497368" y="2155067"/>
              <a:ext cx="1300162" cy="709612"/>
            </a:xfrm>
            <a:prstGeom prst="rect">
              <a:avLst/>
            </a:prstGeom>
            <a:noFill/>
            <a:ln>
              <a:noFill/>
            </a:ln>
          </p:spPr>
          <p:txBody>
            <a:bodyPr lIns="91425" tIns="91425" rIns="91425" bIns="91425" anchor="t" anchorCtr="0">
              <a:normAutofit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b="1" i="0" u="none" strike="noStrike" cap="none" baseline="0" dirty="0">
                  <a:solidFill>
                    <a:schemeClr val="dk1"/>
                  </a:solidFill>
                  <a:latin typeface="Source Sans Pro"/>
                  <a:ea typeface="Source Sans Pro"/>
                  <a:cs typeface="Source Sans Pro"/>
                  <a:sym typeface="Source Sans Pro"/>
                </a:rPr>
                <a:t>3. </a:t>
              </a:r>
              <a:r>
                <a:rPr lang="en-US" sz="1200" b="0" i="0" u="none" strike="noStrike" cap="none" baseline="0" dirty="0" err="1">
                  <a:solidFill>
                    <a:schemeClr val="dk1"/>
                  </a:solidFill>
                  <a:latin typeface="Source Sans Pro"/>
                  <a:ea typeface="Source Sans Pro"/>
                  <a:cs typeface="Source Sans Pro"/>
                  <a:sym typeface="Source Sans Pro"/>
                </a:rPr>
                <a:t>Resurrector</a:t>
              </a:r>
              <a:r>
                <a:rPr lang="en-US" sz="1200" b="0" i="0" u="none" strike="noStrike" cap="none" baseline="0" dirty="0">
                  <a:solidFill>
                    <a:schemeClr val="dk1"/>
                  </a:solidFill>
                  <a:latin typeface="Source Sans Pro"/>
                  <a:ea typeface="Source Sans Pro"/>
                  <a:cs typeface="Source Sans Pro"/>
                  <a:sym typeface="Source Sans Pro"/>
                </a:rPr>
                <a:t> restarts failed VMs</a:t>
              </a:r>
            </a:p>
          </p:txBody>
        </p:sp>
        <p:sp>
          <p:nvSpPr>
            <p:cNvPr id="131" name="Pentagon 130"/>
            <p:cNvSpPr/>
            <p:nvPr/>
          </p:nvSpPr>
          <p:spPr>
            <a:xfrm>
              <a:off x="4275599"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VM Fail</a:t>
              </a:r>
              <a:endParaRPr lang="en-US" dirty="0">
                <a:solidFill>
                  <a:srgbClr val="292929"/>
                </a:solidFill>
              </a:endParaRPr>
            </a:p>
          </p:txBody>
        </p:sp>
        <p:grpSp>
          <p:nvGrpSpPr>
            <p:cNvPr id="166" name="Group 165"/>
            <p:cNvGrpSpPr/>
            <p:nvPr/>
          </p:nvGrpSpPr>
          <p:grpSpPr>
            <a:xfrm>
              <a:off x="4061068" y="1207116"/>
              <a:ext cx="1943598" cy="1792030"/>
              <a:chOff x="258762" y="1409700"/>
              <a:chExt cx="1204912" cy="1656156"/>
            </a:xfrm>
          </p:grpSpPr>
          <p:sp>
            <p:nvSpPr>
              <p:cNvPr id="167"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68" name="Rectangle 167"/>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69" name="Rectangle 168"/>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70" name="Rectangle 169"/>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71" name="Shape 490"/>
            <p:cNvSpPr txBox="1"/>
            <p:nvPr/>
          </p:nvSpPr>
          <p:spPr>
            <a:xfrm>
              <a:off x="4126470" y="2082499"/>
              <a:ext cx="533808"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2" name="Shape 490"/>
            <p:cNvSpPr txBox="1"/>
            <p:nvPr/>
          </p:nvSpPr>
          <p:spPr>
            <a:xfrm>
              <a:off x="4723779" y="2082499"/>
              <a:ext cx="534786"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3" name="Rectangle 172"/>
            <p:cNvSpPr/>
            <p:nvPr/>
          </p:nvSpPr>
          <p:spPr>
            <a:xfrm>
              <a:off x="4130703" y="2667816"/>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6" name="Shape 482"/>
            <p:cNvSpPr txBox="1"/>
            <p:nvPr/>
          </p:nvSpPr>
          <p:spPr>
            <a:xfrm>
              <a:off x="4198321" y="3242592"/>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OS or network failure occurs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kills the VM and reboots </a:t>
              </a:r>
              <a:r>
                <a:rPr lang="en-US" sz="1200" dirty="0" smtClean="0">
                  <a:solidFill>
                    <a:srgbClr val="FFFFFF"/>
                  </a:solidFill>
                  <a:latin typeface="Source Sans Pro"/>
                  <a:ea typeface="Source Sans Pro"/>
                  <a:cs typeface="Source Sans Pro"/>
                  <a:sym typeface="Source Sans Pro"/>
                </a:rPr>
                <a:t>the host in a </a:t>
              </a:r>
              <a:r>
                <a:rPr lang="en-US" sz="1200" b="0" i="0" u="none" strike="noStrike" cap="none" dirty="0" smtClean="0">
                  <a:solidFill>
                    <a:srgbClr val="FFFFFF"/>
                  </a:solidFill>
                  <a:latin typeface="Source Sans Pro"/>
                  <a:ea typeface="Source Sans Pro"/>
                  <a:cs typeface="Source Sans Pro"/>
                  <a:sym typeface="Source Sans Pro"/>
                </a:rPr>
                <a:t>new Virtual machine.</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78" name="Shape 497"/>
            <p:cNvSpPr txBox="1"/>
            <p:nvPr/>
          </p:nvSpPr>
          <p:spPr>
            <a:xfrm>
              <a:off x="4846067" y="607202"/>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3</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79" name="Shape 490"/>
            <p:cNvSpPr txBox="1"/>
            <p:nvPr/>
          </p:nvSpPr>
          <p:spPr>
            <a:xfrm>
              <a:off x="5325836" y="2091171"/>
              <a:ext cx="534786" cy="825798"/>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VM3</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84" name="Rectangle 183"/>
            <p:cNvSpPr/>
            <p:nvPr/>
          </p:nvSpPr>
          <p:spPr>
            <a:xfrm>
              <a:off x="4744388" y="2654235"/>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85" name="Rectangle 184"/>
            <p:cNvSpPr/>
            <p:nvPr/>
          </p:nvSpPr>
          <p:spPr>
            <a:xfrm>
              <a:off x="5342922" y="2650244"/>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4" name="Shape 499"/>
            <p:cNvSpPr/>
            <p:nvPr/>
          </p:nvSpPr>
          <p:spPr>
            <a:xfrm>
              <a:off x="4849848" y="2337838"/>
              <a:ext cx="319697" cy="431578"/>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sp>
        <p:nvSpPr>
          <p:cNvPr id="6" name="Title 5"/>
          <p:cNvSpPr>
            <a:spLocks noGrp="1"/>
          </p:cNvSpPr>
          <p:nvPr>
            <p:ph type="title"/>
          </p:nvPr>
        </p:nvSpPr>
        <p:spPr>
          <a:xfrm>
            <a:off x="266240" y="54909"/>
            <a:ext cx="7662795" cy="460374"/>
          </a:xfrm>
        </p:spPr>
        <p:txBody>
          <a:bodyPr/>
          <a:lstStyle/>
          <a:p>
            <a:pPr lvl="0">
              <a:lnSpc>
                <a:spcPct val="100000"/>
              </a:lnSpc>
              <a:tabLst>
                <a:tab pos="1939925" algn="l"/>
              </a:tabLst>
            </a:pPr>
            <a:r>
              <a:rPr lang="en-US" sz="2800" dirty="0">
                <a:solidFill>
                  <a:srgbClr val="008881"/>
                </a:solidFill>
              </a:rPr>
              <a:t>How </a:t>
            </a:r>
            <a:r>
              <a:rPr lang="en-US" sz="2800" dirty="0" smtClean="0">
                <a:solidFill>
                  <a:srgbClr val="008881"/>
                </a:solidFill>
              </a:rPr>
              <a:t>Pivotal CF </a:t>
            </a:r>
            <a:r>
              <a:rPr lang="en-US" sz="2800" dirty="0">
                <a:solidFill>
                  <a:srgbClr val="008881"/>
                </a:solidFill>
              </a:rPr>
              <a:t>enables four layers of HA</a:t>
            </a:r>
            <a:br>
              <a:rPr lang="en-US" sz="2800" dirty="0">
                <a:solidFill>
                  <a:srgbClr val="008881"/>
                </a:solidFill>
              </a:rPr>
            </a:br>
            <a:endParaRPr lang="en-US" dirty="0"/>
          </a:p>
        </p:txBody>
      </p:sp>
    </p:spTree>
    <p:extLst>
      <p:ext uri="{BB962C8B-B14F-4D97-AF65-F5344CB8AC3E}">
        <p14:creationId xmlns:p14="http://schemas.microsoft.com/office/powerpoint/2010/main" val="105749152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7" name="Shape 1497"/>
          <p:cNvSpPr/>
          <p:nvPr/>
        </p:nvSpPr>
        <p:spPr>
          <a:xfrm>
            <a:off x="2064368" y="6974"/>
            <a:ext cx="7085117"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1498" name="Shape 149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52</a:t>
            </a:fld>
            <a:endParaRPr sz="800">
              <a:solidFill>
                <a:srgbClr val="808080"/>
              </a:solidFill>
              <a:uFill>
                <a:solidFill>
                  <a:srgbClr val="808080"/>
                </a:solidFill>
              </a:uFill>
            </a:endParaRPr>
          </a:p>
        </p:txBody>
      </p:sp>
      <p:pic>
        <p:nvPicPr>
          <p:cNvPr id="1499" name="pasted-image.png"/>
          <p:cNvPicPr/>
          <p:nvPr/>
        </p:nvPicPr>
        <p:blipFill>
          <a:blip r:embed="rId2">
            <a:extLst/>
          </a:blip>
          <a:stretch>
            <a:fillRect/>
          </a:stretch>
        </p:blipFill>
        <p:spPr>
          <a:xfrm>
            <a:off x="174016" y="1282550"/>
            <a:ext cx="1553845" cy="2071793"/>
          </a:xfrm>
          <a:prstGeom prst="rect">
            <a:avLst/>
          </a:prstGeom>
          <a:ln w="12700">
            <a:miter lim="400000"/>
          </a:ln>
        </p:spPr>
      </p:pic>
      <p:sp>
        <p:nvSpPr>
          <p:cNvPr id="1500" name="Shape 1500"/>
          <p:cNvSpPr/>
          <p:nvPr/>
        </p:nvSpPr>
        <p:spPr>
          <a:xfrm>
            <a:off x="244422" y="3306973"/>
            <a:ext cx="1673992" cy="3180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a:solidFill>
                  <a:srgbClr val="000000"/>
                </a:solidFill>
                <a:uFillTx/>
              </a:defRPr>
            </a:lvl1pPr>
          </a:lstStyle>
          <a:p>
            <a:pPr lvl="0"/>
            <a:r>
              <a:rPr dirty="0">
                <a:solidFill>
                  <a:srgbClr val="FFFFFF"/>
                </a:solidFill>
              </a:rPr>
              <a:t>Operator Concerns</a:t>
            </a:r>
          </a:p>
        </p:txBody>
      </p:sp>
      <p:grpSp>
        <p:nvGrpSpPr>
          <p:cNvPr id="1503" name="Group 1503"/>
          <p:cNvGrpSpPr/>
          <p:nvPr/>
        </p:nvGrpSpPr>
        <p:grpSpPr>
          <a:xfrm>
            <a:off x="7353540" y="2380969"/>
            <a:ext cx="1454663" cy="1914039"/>
            <a:chOff x="0" y="0"/>
            <a:chExt cx="1454662" cy="1914038"/>
          </a:xfrm>
        </p:grpSpPr>
        <p:pic>
          <p:nvPicPr>
            <p:cNvPr id="1501"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502" name="Shape 1502"/>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506" name="Group 1506"/>
          <p:cNvGrpSpPr/>
          <p:nvPr/>
        </p:nvGrpSpPr>
        <p:grpSpPr>
          <a:xfrm>
            <a:off x="5308936" y="2652585"/>
            <a:ext cx="1877993" cy="1626811"/>
            <a:chOff x="0" y="0"/>
            <a:chExt cx="1877991" cy="1626809"/>
          </a:xfrm>
        </p:grpSpPr>
        <p:sp>
          <p:nvSpPr>
            <p:cNvPr id="1504" name="Shape 1504"/>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505"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509" name="Group 1509"/>
          <p:cNvGrpSpPr/>
          <p:nvPr/>
        </p:nvGrpSpPr>
        <p:grpSpPr>
          <a:xfrm>
            <a:off x="3355680" y="603464"/>
            <a:ext cx="1529667" cy="1258473"/>
            <a:chOff x="0" y="0"/>
            <a:chExt cx="1529665" cy="1258471"/>
          </a:xfrm>
        </p:grpSpPr>
        <p:sp>
          <p:nvSpPr>
            <p:cNvPr id="1507" name="Shape 150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508"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512" name="Group 1512"/>
          <p:cNvGrpSpPr/>
          <p:nvPr/>
        </p:nvGrpSpPr>
        <p:grpSpPr>
          <a:xfrm>
            <a:off x="3291027" y="2433975"/>
            <a:ext cx="1658973" cy="1808026"/>
            <a:chOff x="0" y="0"/>
            <a:chExt cx="1658971" cy="1808025"/>
          </a:xfrm>
        </p:grpSpPr>
        <p:sp>
          <p:nvSpPr>
            <p:cNvPr id="1510" name="Shape 1510"/>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511"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515" name="Group 1515"/>
          <p:cNvGrpSpPr/>
          <p:nvPr/>
        </p:nvGrpSpPr>
        <p:grpSpPr>
          <a:xfrm>
            <a:off x="5126013" y="308508"/>
            <a:ext cx="1735839" cy="1848385"/>
            <a:chOff x="0" y="0"/>
            <a:chExt cx="1735837" cy="1848384"/>
          </a:xfrm>
        </p:grpSpPr>
        <p:sp>
          <p:nvSpPr>
            <p:cNvPr id="1513" name="Shape 1513"/>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514"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518" name="Group 1518"/>
          <p:cNvGrpSpPr/>
          <p:nvPr/>
        </p:nvGrpSpPr>
        <p:grpSpPr>
          <a:xfrm>
            <a:off x="7236216" y="206908"/>
            <a:ext cx="1553845" cy="1839919"/>
            <a:chOff x="0" y="0"/>
            <a:chExt cx="1553844" cy="1839917"/>
          </a:xfrm>
        </p:grpSpPr>
        <p:pic>
          <p:nvPicPr>
            <p:cNvPr id="1516"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517" name="Shape 1517"/>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519"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520" name="pasted-image.png"/>
          <p:cNvPicPr/>
          <p:nvPr/>
        </p:nvPicPr>
        <p:blipFill>
          <a:blip r:embed="rId9">
            <a:extLst/>
          </a:blip>
          <a:stretch>
            <a:fillRect/>
          </a:stretch>
        </p:blipFill>
        <p:spPr>
          <a:xfrm>
            <a:off x="6419320" y="2276210"/>
            <a:ext cx="385764" cy="385764"/>
          </a:xfrm>
          <a:prstGeom prst="rect">
            <a:avLst/>
          </a:prstGeom>
          <a:ln w="12700">
            <a:miter lim="400000"/>
          </a:ln>
        </p:spPr>
      </p:pic>
      <p:pic>
        <p:nvPicPr>
          <p:cNvPr id="1521" name="pasted-image.png"/>
          <p:cNvPicPr/>
          <p:nvPr/>
        </p:nvPicPr>
        <p:blipFill>
          <a:blip r:embed="rId9">
            <a:extLst/>
          </a:blip>
          <a:stretch>
            <a:fillRect/>
          </a:stretch>
        </p:blipFill>
        <p:spPr>
          <a:xfrm>
            <a:off x="4347818" y="2209270"/>
            <a:ext cx="385764" cy="385764"/>
          </a:xfrm>
          <a:prstGeom prst="rect">
            <a:avLst/>
          </a:prstGeom>
          <a:ln w="12700">
            <a:miter lim="400000"/>
          </a:ln>
        </p:spPr>
      </p:pic>
      <p:pic>
        <p:nvPicPr>
          <p:cNvPr id="1522" name="pasted-image.png"/>
          <p:cNvPicPr/>
          <p:nvPr/>
        </p:nvPicPr>
        <p:blipFill>
          <a:blip r:embed="rId9">
            <a:extLst/>
          </a:blip>
          <a:stretch>
            <a:fillRect/>
          </a:stretch>
        </p:blipFill>
        <p:spPr>
          <a:xfrm>
            <a:off x="4347818" y="168803"/>
            <a:ext cx="385764" cy="385764"/>
          </a:xfrm>
          <a:prstGeom prst="rect">
            <a:avLst/>
          </a:prstGeom>
          <a:ln w="12700">
            <a:miter lim="400000"/>
          </a:ln>
        </p:spPr>
      </p:pic>
      <p:pic>
        <p:nvPicPr>
          <p:cNvPr id="1523" name="pasted-image.png"/>
          <p:cNvPicPr/>
          <p:nvPr/>
        </p:nvPicPr>
        <p:blipFill>
          <a:blip r:embed="rId9">
            <a:extLst/>
          </a:blip>
          <a:stretch>
            <a:fillRect/>
          </a:stretch>
        </p:blipFill>
        <p:spPr>
          <a:xfrm>
            <a:off x="8627268" y="2276210"/>
            <a:ext cx="385764" cy="385764"/>
          </a:xfrm>
          <a:prstGeom prst="rect">
            <a:avLst/>
          </a:prstGeom>
          <a:ln w="12700">
            <a:miter lim="400000"/>
          </a:ln>
        </p:spPr>
      </p:pic>
      <p:pic>
        <p:nvPicPr>
          <p:cNvPr id="1524" name="pasted-image.png"/>
          <p:cNvPicPr/>
          <p:nvPr/>
        </p:nvPicPr>
        <p:blipFill>
          <a:blip r:embed="rId9">
            <a:extLst/>
          </a:blip>
          <a:stretch>
            <a:fillRect/>
          </a:stretch>
        </p:blipFill>
        <p:spPr>
          <a:xfrm>
            <a:off x="8627268" y="168803"/>
            <a:ext cx="385764" cy="385764"/>
          </a:xfrm>
          <a:prstGeom prst="rect">
            <a:avLst/>
          </a:prstGeom>
          <a:ln w="12700">
            <a:miter lim="400000"/>
          </a:ln>
        </p:spPr>
      </p:pic>
    </p:spTree>
    <p:extLst>
      <p:ext uri="{BB962C8B-B14F-4D97-AF65-F5344CB8AC3E}">
        <p14:creationId xmlns:p14="http://schemas.microsoft.com/office/powerpoint/2010/main" val="20011270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524"/>
                                        </p:tgtEl>
                                        <p:attrNameLst>
                                          <p:attrName>style.visibility</p:attrName>
                                        </p:attrNameLst>
                                      </p:cBhvr>
                                      <p:to>
                                        <p:strVal val="visible"/>
                                      </p:to>
                                    </p:set>
                                    <p:anim calcmode="lin" valueType="num">
                                      <p:cBhvr>
                                        <p:cTn id="7" dur="750" fill="hold"/>
                                        <p:tgtEl>
                                          <p:spTgt spid="1524"/>
                                        </p:tgtEl>
                                        <p:attrNameLst>
                                          <p:attrName>ppt_w</p:attrName>
                                        </p:attrNameLst>
                                      </p:cBhvr>
                                      <p:tavLst>
                                        <p:tav tm="0">
                                          <p:val>
                                            <p:fltVal val="0"/>
                                          </p:val>
                                        </p:tav>
                                        <p:tav tm="100000">
                                          <p:val>
                                            <p:strVal val="#ppt_w"/>
                                          </p:val>
                                        </p:tav>
                                      </p:tavLst>
                                    </p:anim>
                                    <p:anim calcmode="lin" valueType="num">
                                      <p:cBhvr>
                                        <p:cTn id="8" dur="750" fill="hold"/>
                                        <p:tgtEl>
                                          <p:spTgt spid="15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4" grpId="0"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4" y="1074738"/>
            <a:ext cx="8410575" cy="3382962"/>
          </a:xfrm>
          <a:prstGeom prst="rect">
            <a:avLst/>
          </a:prstGeom>
        </p:spPr>
        <p:txBody>
          <a:bodyPr/>
          <a:lstStyle/>
          <a:p>
            <a:r>
              <a:rPr lang="en-US" sz="1800" dirty="0" smtClean="0">
                <a:solidFill>
                  <a:srgbClr val="FFFFFF"/>
                </a:solidFill>
              </a:rPr>
              <a:t>Buildpacks installed into a Cloud </a:t>
            </a:r>
            <a:r>
              <a:rPr lang="en-US" sz="1800" dirty="0">
                <a:solidFill>
                  <a:srgbClr val="FFFFFF"/>
                </a:solidFill>
              </a:rPr>
              <a:t>F</a:t>
            </a:r>
            <a:r>
              <a:rPr lang="en-US" sz="1800" dirty="0" smtClean="0">
                <a:solidFill>
                  <a:srgbClr val="FFFFFF"/>
                </a:solidFill>
              </a:rPr>
              <a:t>oundry instance or loaded from an external location at </a:t>
            </a:r>
            <a:r>
              <a:rPr lang="en-US" sz="1800" dirty="0">
                <a:solidFill>
                  <a:srgbClr val="FFFFFF"/>
                </a:solidFill>
              </a:rPr>
              <a:t>a</a:t>
            </a:r>
            <a:r>
              <a:rPr lang="en-US" sz="1800" dirty="0" smtClean="0">
                <a:solidFill>
                  <a:srgbClr val="FFFFFF"/>
                </a:solidFill>
              </a:rPr>
              <a:t>pp deployment time</a:t>
            </a:r>
          </a:p>
          <a:p>
            <a:r>
              <a:rPr lang="en-US" sz="1800" dirty="0" smtClean="0">
                <a:solidFill>
                  <a:srgbClr val="FFFFFF"/>
                </a:solidFill>
              </a:rPr>
              <a:t>Buildpacks provided by public Cloud Foundry</a:t>
            </a: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smtClean="0">
              <a:solidFill>
                <a:srgbClr val="FFFFFF"/>
              </a:solidFill>
              <a:hlinkClick r:id="rId3"/>
            </a:endParaRPr>
          </a:p>
          <a:p>
            <a:pPr lvl="1"/>
            <a:r>
              <a:rPr lang="en-US" sz="1800" dirty="0" smtClean="0">
                <a:solidFill>
                  <a:srgbClr val="FFFFFF"/>
                </a:solidFill>
                <a:hlinkClick r:id="rId3"/>
              </a:rPr>
              <a:t>Cloud Foundry Community Buildpack</a:t>
            </a:r>
            <a:endParaRPr lang="en-US" sz="1800" dirty="0" smtClean="0">
              <a:solidFill>
                <a:srgbClr val="FFFFFF"/>
              </a:solidFill>
            </a:endParaRPr>
          </a:p>
          <a:p>
            <a:pPr lvl="1"/>
            <a:r>
              <a:rPr lang="en-US" sz="1800" dirty="0" smtClean="0">
                <a:solidFill>
                  <a:srgbClr val="FFFFFF"/>
                </a:solidFill>
              </a:rPr>
              <a:t>Write you own</a:t>
            </a:r>
          </a:p>
        </p:txBody>
      </p:sp>
      <p:sp>
        <p:nvSpPr>
          <p:cNvPr id="5" name="Content Placeholder 2"/>
          <p:cNvSpPr txBox="1">
            <a:spLocks/>
          </p:cNvSpPr>
          <p:nvPr/>
        </p:nvSpPr>
        <p:spPr bwMode="gray">
          <a:xfrm>
            <a:off x="2690815"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Go</a:t>
            </a:r>
          </a:p>
          <a:p>
            <a:pPr lvl="1"/>
            <a:r>
              <a:rPr lang="en-US" sz="1800" dirty="0" smtClean="0">
                <a:solidFill>
                  <a:srgbClr val="FFFFFF"/>
                </a:solidFill>
              </a:rPr>
              <a:t>Python</a:t>
            </a:r>
          </a:p>
          <a:p>
            <a:pPr lvl="1"/>
            <a:r>
              <a:rPr lang="en-US" sz="1800" dirty="0" smtClean="0">
                <a:solidFill>
                  <a:srgbClr val="FFFFFF"/>
                </a:solidFill>
              </a:rPr>
              <a:t>PHP</a:t>
            </a:r>
          </a:p>
        </p:txBody>
      </p:sp>
      <p:sp>
        <p:nvSpPr>
          <p:cNvPr id="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smtClean="0">
                <a:solidFill>
                  <a:srgbClr val="2C95DD"/>
                </a:solidFill>
                <a:uFillTx/>
              </a:rPr>
              <a:t>Buildpacks</a:t>
            </a:r>
            <a:endParaRPr lang="en-US" sz="2800" dirty="0">
              <a:solidFill>
                <a:srgbClr val="2C95DD"/>
              </a:solidFill>
              <a:uFillTx/>
            </a:endParaRPr>
          </a:p>
        </p:txBody>
      </p:sp>
      <p:sp>
        <p:nvSpPr>
          <p:cNvPr id="7" name="Content Placeholder 2"/>
          <p:cNvSpPr txBox="1">
            <a:spLocks/>
          </p:cNvSpPr>
          <p:nvPr/>
        </p:nvSpPr>
        <p:spPr bwMode="gray">
          <a:xfrm>
            <a:off x="366714"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p:txBody>
      </p:sp>
    </p:spTree>
    <p:extLst>
      <p:ext uri="{BB962C8B-B14F-4D97-AF65-F5344CB8AC3E}">
        <p14:creationId xmlns:p14="http://schemas.microsoft.com/office/powerpoint/2010/main" val="30701473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Application Staging</a:t>
            </a:r>
          </a:p>
        </p:txBody>
      </p:sp>
      <p:sp>
        <p:nvSpPr>
          <p:cNvPr id="4" name="Rounded Rectangle 3"/>
          <p:cNvSpPr/>
          <p:nvPr/>
        </p:nvSpPr>
        <p:spPr>
          <a:xfrm>
            <a:off x="384023" y="971548"/>
            <a:ext cx="8416528"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1093611" y="2511873"/>
            <a:ext cx="3607076"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594635" y="210121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a:spLocks noChangeArrowheads="1"/>
          </p:cNvSpPr>
          <p:nvPr/>
        </p:nvSpPr>
        <p:spPr bwMode="auto">
          <a:xfrm>
            <a:off x="1046958" y="1193578"/>
            <a:ext cx="1865863"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9" name="Oval 194"/>
          <p:cNvSpPr/>
          <p:nvPr/>
        </p:nvSpPr>
        <p:spPr>
          <a:xfrm>
            <a:off x="1110464" y="13075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a:spLocks noChangeArrowheads="1"/>
          </p:cNvSpPr>
          <p:nvPr/>
        </p:nvSpPr>
        <p:spPr bwMode="auto">
          <a:xfrm>
            <a:off x="3222062" y="1193578"/>
            <a:ext cx="1494084"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1" name="Oval 194"/>
          <p:cNvSpPr/>
          <p:nvPr/>
        </p:nvSpPr>
        <p:spPr>
          <a:xfrm>
            <a:off x="3285567" y="13075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8" idx="2"/>
          </p:cNvCxnSpPr>
          <p:nvPr/>
        </p:nvCxnSpPr>
        <p:spPr>
          <a:xfrm>
            <a:off x="1979890" y="1637304"/>
            <a:ext cx="48842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43" name="Rounded Rectangle 42"/>
          <p:cNvSpPr>
            <a:spLocks noChangeArrowheads="1"/>
          </p:cNvSpPr>
          <p:nvPr/>
        </p:nvSpPr>
        <p:spPr bwMode="auto">
          <a:xfrm>
            <a:off x="1046959" y="2629000"/>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44" name="Oval 170"/>
          <p:cNvSpPr/>
          <p:nvPr/>
        </p:nvSpPr>
        <p:spPr>
          <a:xfrm>
            <a:off x="1111061" y="2737090"/>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102"/>
          <p:cNvSpPr/>
          <p:nvPr/>
        </p:nvSpPr>
        <p:spPr>
          <a:xfrm>
            <a:off x="2303320" y="3168602"/>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102"/>
          <p:cNvSpPr/>
          <p:nvPr/>
        </p:nvSpPr>
        <p:spPr>
          <a:xfrm>
            <a:off x="2303320" y="3523459"/>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102"/>
          <p:cNvSpPr/>
          <p:nvPr/>
        </p:nvSpPr>
        <p:spPr>
          <a:xfrm>
            <a:off x="2303320" y="3878315"/>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3388982" y="2647950"/>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50" name="TextBox 49"/>
          <p:cNvSpPr txBox="1"/>
          <p:nvPr/>
        </p:nvSpPr>
        <p:spPr>
          <a:xfrm>
            <a:off x="4655160" y="2647950"/>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51" name="TextBox 50"/>
          <p:cNvSpPr txBox="1"/>
          <p:nvPr/>
        </p:nvSpPr>
        <p:spPr>
          <a:xfrm>
            <a:off x="6004460" y="2647950"/>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52" name="Bent Arrow 51"/>
          <p:cNvSpPr/>
          <p:nvPr/>
        </p:nvSpPr>
        <p:spPr>
          <a:xfrm rot="10800000">
            <a:off x="2559376" y="3073138"/>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Bent Arrow 52"/>
          <p:cNvSpPr/>
          <p:nvPr/>
        </p:nvSpPr>
        <p:spPr>
          <a:xfrm rot="10800000">
            <a:off x="2559375" y="3073137"/>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TextBox 55"/>
          <p:cNvSpPr txBox="1"/>
          <p:nvPr/>
        </p:nvSpPr>
        <p:spPr>
          <a:xfrm>
            <a:off x="3468319" y="2832049"/>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55" name="TextBox 54"/>
          <p:cNvSpPr txBox="1"/>
          <p:nvPr/>
        </p:nvSpPr>
        <p:spPr>
          <a:xfrm>
            <a:off x="3468319" y="2828452"/>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45" name="TextBox 44"/>
          <p:cNvSpPr txBox="1"/>
          <p:nvPr/>
        </p:nvSpPr>
        <p:spPr>
          <a:xfrm>
            <a:off x="1934917" y="2647950"/>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smtClean="0">
                <a:solidFill>
                  <a:schemeClr val="bg1"/>
                </a:solidFill>
              </a:rPr>
              <a:t>Buildpacks</a:t>
            </a:r>
          </a:p>
        </p:txBody>
      </p:sp>
      <p:sp>
        <p:nvSpPr>
          <p:cNvPr id="40" name="Teardrop 39"/>
          <p:cNvSpPr/>
          <p:nvPr/>
        </p:nvSpPr>
        <p:spPr>
          <a:xfrm rot="18900000">
            <a:off x="5521915" y="350748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4648200" y="3399332"/>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59" name="TextBox 58"/>
          <p:cNvSpPr txBox="1"/>
          <p:nvPr/>
        </p:nvSpPr>
        <p:spPr>
          <a:xfrm>
            <a:off x="5183101" y="3399332"/>
            <a:ext cx="319319" cy="369332"/>
          </a:xfrm>
          <a:prstGeom prst="rect">
            <a:avLst/>
          </a:prstGeom>
          <a:noFill/>
        </p:spPr>
        <p:txBody>
          <a:bodyPr wrap="none" rtlCol="0">
            <a:spAutoFit/>
          </a:bodyPr>
          <a:lstStyle/>
          <a:p>
            <a:pPr algn="ctr"/>
            <a:r>
              <a:rPr lang="en-US" dirty="0" smtClean="0">
                <a:solidFill>
                  <a:schemeClr val="bg1"/>
                </a:solidFill>
              </a:rPr>
              <a:t>=</a:t>
            </a:r>
          </a:p>
        </p:txBody>
      </p:sp>
      <p:cxnSp>
        <p:nvCxnSpPr>
          <p:cNvPr id="65" name="Straight Connector 64"/>
          <p:cNvCxnSpPr/>
          <p:nvPr/>
        </p:nvCxnSpPr>
        <p:spPr>
          <a:xfrm flipH="1">
            <a:off x="2971537" y="1637303"/>
            <a:ext cx="48842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1934917" y="2022164"/>
            <a:ext cx="1533402" cy="443726"/>
            <a:chOff x="5181600" y="2326964"/>
            <a:chExt cx="1533402" cy="443726"/>
          </a:xfrm>
        </p:grpSpPr>
        <p:sp>
          <p:nvSpPr>
            <p:cNvPr id="17" name="Rounded Rectangle 1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18"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Diamond 87"/>
          <p:cNvSpPr/>
          <p:nvPr/>
        </p:nvSpPr>
        <p:spPr>
          <a:xfrm>
            <a:off x="2191986" y="1334679"/>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droppedImage.png"/>
          <p:cNvPicPr/>
          <p:nvPr/>
        </p:nvPicPr>
        <p:blipFill>
          <a:blip r:embed="rId3">
            <a:extLst/>
          </a:blip>
          <a:srcRect l="3267" t="13725" r="13071" b="40958"/>
          <a:stretch>
            <a:fillRect/>
          </a:stretch>
        </p:blipFill>
        <p:spPr>
          <a:xfrm>
            <a:off x="7504318" y="3331671"/>
            <a:ext cx="1094173" cy="592677"/>
          </a:xfrm>
          <a:prstGeom prst="rect">
            <a:avLst/>
          </a:prstGeom>
          <a:ln w="3175">
            <a:miter lim="400000"/>
          </a:ln>
          <a:effectLst>
            <a:outerShdw blurRad="127000" dist="76200" dir="2700000" rotWithShape="0">
              <a:srgbClr val="000000">
                <a:alpha val="75000"/>
              </a:srgbClr>
            </a:outerShdw>
          </a:effectLst>
        </p:spPr>
      </p:pic>
      <p:sp>
        <p:nvSpPr>
          <p:cNvPr id="36" name="Shape 356"/>
          <p:cNvSpPr/>
          <p:nvPr/>
        </p:nvSpPr>
        <p:spPr>
          <a:xfrm>
            <a:off x="7708094" y="3860850"/>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183526612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wipe(right)">
                                      <p:cBhvr>
                                        <p:cTn id="28" dur="500"/>
                                        <p:tgtEl>
                                          <p:spTgt spid="52"/>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childTnLst>
                          </p:cTn>
                        </p:par>
                        <p:par>
                          <p:cTn id="33" fill="hold">
                            <p:stCondLst>
                              <p:cond delay="1500"/>
                            </p:stCondLst>
                            <p:childTnLst>
                              <p:par>
                                <p:cTn id="34" presetID="1" presetClass="exit" presetSubtype="0" fill="hold" grpId="1" nodeType="afterEffect">
                                  <p:stCondLst>
                                    <p:cond delay="750"/>
                                  </p:stCondLst>
                                  <p:childTnLst>
                                    <p:set>
                                      <p:cBhvr>
                                        <p:cTn id="35" dur="1" fill="hold">
                                          <p:stCondLst>
                                            <p:cond delay="0"/>
                                          </p:stCondLst>
                                        </p:cTn>
                                        <p:tgtEl>
                                          <p:spTgt spid="56"/>
                                        </p:tgtEl>
                                        <p:attrNameLst>
                                          <p:attrName>style.visibility</p:attrName>
                                        </p:attrNameLst>
                                      </p:cBhvr>
                                      <p:to>
                                        <p:strVal val="hidden"/>
                                      </p:to>
                                    </p:set>
                                  </p:childTnLst>
                                </p:cTn>
                              </p:par>
                            </p:childTnLst>
                          </p:cTn>
                        </p:par>
                        <p:par>
                          <p:cTn id="36" fill="hold">
                            <p:stCondLst>
                              <p:cond delay="2250"/>
                            </p:stCondLst>
                            <p:childTnLst>
                              <p:par>
                                <p:cTn id="37" presetID="22" presetClass="entr" presetSubtype="1" fill="hold" grpId="0" nodeType="after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wipe(up)">
                                      <p:cBhvr>
                                        <p:cTn id="39" dur="500"/>
                                        <p:tgtEl>
                                          <p:spTgt spid="53"/>
                                        </p:tgtEl>
                                      </p:cBhvr>
                                    </p:animEffect>
                                  </p:childTnLst>
                                </p:cTn>
                              </p:par>
                            </p:childTnLst>
                          </p:cTn>
                        </p:par>
                        <p:par>
                          <p:cTn id="40" fill="hold">
                            <p:stCondLst>
                              <p:cond delay="2750"/>
                            </p:stCondLst>
                            <p:childTnLst>
                              <p:par>
                                <p:cTn id="41" presetID="10" presetClass="entr" presetSubtype="0" fill="hold" grpId="0" nodeType="after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fade">
                                      <p:cBhvr>
                                        <p:cTn id="43" dur="500"/>
                                        <p:tgtEl>
                                          <p:spTgt spid="5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fade">
                                      <p:cBhvr>
                                        <p:cTn id="48" dur="500"/>
                                        <p:tgtEl>
                                          <p:spTgt spid="50"/>
                                        </p:tgtEl>
                                      </p:cBhvr>
                                    </p:animEffect>
                                  </p:childTnLst>
                                </p:cTn>
                              </p:par>
                            </p:childTnLst>
                          </p:cTn>
                        </p:par>
                        <p:par>
                          <p:cTn id="49" fill="hold">
                            <p:stCondLst>
                              <p:cond delay="500"/>
                            </p:stCondLst>
                            <p:childTnLst>
                              <p:par>
                                <p:cTn id="50" presetID="50" presetClass="path" presetSubtype="0" accel="50000" decel="50000" fill="hold" grpId="0" nodeType="afterEffect">
                                  <p:stCondLst>
                                    <p:cond delay="0"/>
                                  </p:stCondLst>
                                  <p:childTnLst>
                                    <p:animMotion origin="layout" path="M 1.66667E-6 3.58025E-6 C 1.66667E-6 0.00031 0.09479 0.05154 0.15625 0.16635 C 0.21771 0.28117 0.23021 0.34722 0.25104 0.41635 " pathEditMode="relative" rAng="0" ptsTypes="fsf">
                                      <p:cBhvr>
                                        <p:cTn id="51" dur="2000" fill="hold"/>
                                        <p:tgtEl>
                                          <p:spTgt spid="34"/>
                                        </p:tgtEl>
                                        <p:attrNameLst>
                                          <p:attrName>ppt_x</p:attrName>
                                          <p:attrName>ppt_y</p:attrName>
                                        </p:attrNameLst>
                                      </p:cBhvr>
                                      <p:rCtr x="12552" y="20802"/>
                                    </p:animMotion>
                                  </p:childTnLst>
                                </p:cTn>
                              </p:par>
                            </p:childTnLst>
                          </p:cTn>
                        </p:par>
                        <p:par>
                          <p:cTn id="52" fill="hold">
                            <p:stCondLst>
                              <p:cond delay="2500"/>
                            </p:stCondLst>
                            <p:childTnLst>
                              <p:par>
                                <p:cTn id="53" presetID="1" presetClass="entr" presetSubtype="0" fill="hold" grpId="0" nodeType="after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childTnLst>
                          </p:cTn>
                        </p:par>
                        <p:par>
                          <p:cTn id="55" fill="hold">
                            <p:stCondLst>
                              <p:cond delay="2500"/>
                            </p:stCondLst>
                            <p:childTnLst>
                              <p:par>
                                <p:cTn id="56" presetID="42" presetClass="path" presetSubtype="0" accel="50000" decel="50000" fill="hold" grpId="1" nodeType="afterEffect">
                                  <p:stCondLst>
                                    <p:cond delay="0"/>
                                  </p:stCondLst>
                                  <p:childTnLst>
                                    <p:animMotion origin="layout" path="M 2.77778E-6 -6.17284E-7 L 0.28941 -0.02037 " pathEditMode="relative" rAng="0" ptsTypes="AA">
                                      <p:cBhvr>
                                        <p:cTn id="57" dur="2000" fill="hold"/>
                                        <p:tgtEl>
                                          <p:spTgt spid="47"/>
                                        </p:tgtEl>
                                        <p:attrNameLst>
                                          <p:attrName>ppt_x</p:attrName>
                                          <p:attrName>ppt_y</p:attrName>
                                        </p:attrNameLst>
                                      </p:cBhvr>
                                      <p:rCtr x="14462" y="-1019"/>
                                    </p:animMotion>
                                  </p:childTnLst>
                                </p:cTn>
                              </p:par>
                            </p:childTnLst>
                          </p:cTn>
                        </p:par>
                        <p:par>
                          <p:cTn id="58" fill="hold">
                            <p:stCondLst>
                              <p:cond delay="4500"/>
                            </p:stCondLst>
                            <p:childTnLst>
                              <p:par>
                                <p:cTn id="59" presetID="1" presetClass="entr" presetSubtype="0" fill="hold" grpId="0" nodeType="after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childTnLst>
                          </p:cTn>
                        </p:par>
                        <p:par>
                          <p:cTn id="61" fill="hold">
                            <p:stCondLst>
                              <p:cond delay="4500"/>
                            </p:stCondLst>
                            <p:childTnLst>
                              <p:par>
                                <p:cTn id="62" presetID="10" presetClass="entr" presetSubtype="0" fill="hold" grpId="0" nodeType="after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500"/>
                                        <p:tgtEl>
                                          <p:spTgt spid="40"/>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fade">
                                      <p:cBhvr>
                                        <p:cTn id="69" dur="500"/>
                                        <p:tgtEl>
                                          <p:spTgt spid="51"/>
                                        </p:tgtEl>
                                      </p:cBhvr>
                                    </p:animEffect>
                                  </p:childTnLst>
                                </p:cTn>
                              </p:par>
                            </p:childTnLst>
                          </p:cTn>
                        </p:par>
                        <p:par>
                          <p:cTn id="70" fill="hold">
                            <p:stCondLst>
                              <p:cond delay="500"/>
                            </p:stCondLst>
                            <p:childTnLst>
                              <p:par>
                                <p:cTn id="71" presetID="42" presetClass="path" presetSubtype="0" accel="50000" decel="50000" fill="hold" grpId="1" nodeType="afterEffect">
                                  <p:stCondLst>
                                    <p:cond delay="0"/>
                                  </p:stCondLst>
                                  <p:childTnLst>
                                    <p:animMotion origin="layout" path="M -2.77778E-6 -3.08547E-9 L 0.08108 -3.08547E-9 " pathEditMode="relative" rAng="0" ptsTypes="AA">
                                      <p:cBhvr>
                                        <p:cTn id="72" dur="500" fill="hold"/>
                                        <p:tgtEl>
                                          <p:spTgt spid="40"/>
                                        </p:tgtEl>
                                        <p:attrNameLst>
                                          <p:attrName>ppt_x</p:attrName>
                                          <p:attrName>ppt_y</p:attrName>
                                        </p:attrNameLst>
                                      </p:cBhvr>
                                      <p:rCtr x="4045" y="0"/>
                                    </p:animMotion>
                                  </p:childTnLst>
                                </p:cTn>
                              </p:par>
                            </p:childTnLst>
                          </p:cTn>
                        </p:par>
                        <p:par>
                          <p:cTn id="73" fill="hold">
                            <p:stCondLst>
                              <p:cond delay="1000"/>
                            </p:stCondLst>
                            <p:childTnLst>
                              <p:par>
                                <p:cTn id="74" presetID="50" presetClass="path" presetSubtype="0" accel="50000" decel="50000" fill="hold" grpId="2" nodeType="afterEffect">
                                  <p:stCondLst>
                                    <p:cond delay="250"/>
                                  </p:stCondLst>
                                  <p:childTnLst>
                                    <p:animMotion origin="layout" path="M 0.08108 -0.00062 C 0.08108 -0.00031 0.11337 -0.09717 0.09532 -0.14035 C 0.07726 -0.18353 -0.0684 -0.26527 -0.15573 -0.29365 C -0.24305 -0.32203 -0.28229 -0.36367 -0.32812 -0.41456 " pathEditMode="relative" rAng="0" ptsTypes="fssf">
                                      <p:cBhvr>
                                        <p:cTn id="75" dur="2000" fill="hold"/>
                                        <p:tgtEl>
                                          <p:spTgt spid="40"/>
                                        </p:tgtEl>
                                        <p:attrNameLst>
                                          <p:attrName>ppt_x</p:attrName>
                                          <p:attrName>ppt_y</p:attrName>
                                        </p:attrNameLst>
                                      </p:cBhvr>
                                      <p:rCtr x="-18854" y="-206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7" grpId="1" animBg="1"/>
      <p:bldP spid="48" grpId="0" animBg="1"/>
      <p:bldP spid="49" grpId="0"/>
      <p:bldP spid="50" grpId="0"/>
      <p:bldP spid="51" grpId="0"/>
      <p:bldP spid="52" grpId="0" animBg="1"/>
      <p:bldP spid="53" grpId="0" animBg="1"/>
      <p:bldP spid="56" grpId="0" animBg="1"/>
      <p:bldP spid="56" grpId="1" animBg="1"/>
      <p:bldP spid="55" grpId="0" animBg="1"/>
      <p:bldP spid="45" grpId="0"/>
      <p:bldP spid="40" grpId="0" animBg="1"/>
      <p:bldP spid="40" grpId="1" animBg="1"/>
      <p:bldP spid="40" grpId="2" animBg="1"/>
      <p:bldP spid="58" grpId="0"/>
      <p:bldP spid="59" grpId="0"/>
      <p:bldP spid="3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329181" y="1541559"/>
            <a:ext cx="1303645"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66713" y="325438"/>
            <a:ext cx="8410575" cy="722312"/>
          </a:xfrm>
        </p:spPr>
        <p:txBody>
          <a:bodyPr/>
          <a:lstStyle/>
          <a:p>
            <a:r>
              <a:rPr lang="en-US" sz="2800" dirty="0">
                <a:solidFill>
                  <a:srgbClr val="2C95DD"/>
                </a:solidFill>
              </a:rPr>
              <a:t>Overview: Pushing an Application</a:t>
            </a:r>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2877" y="1541559"/>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30706" y="1276349"/>
            <a:ext cx="5169845"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TextBox 5"/>
          <p:cNvSpPr txBox="1"/>
          <p:nvPr/>
        </p:nvSpPr>
        <p:spPr>
          <a:xfrm>
            <a:off x="238203" y="1581150"/>
            <a:ext cx="1745703" cy="430887"/>
          </a:xfrm>
          <a:prstGeom prst="rect">
            <a:avLst/>
          </a:prstGeom>
          <a:noFill/>
        </p:spPr>
        <p:txBody>
          <a:bodyPr wrap="square" lIns="0" tIns="0" rIns="0" bIns="0" rtlCol="0">
            <a:spAutoFit/>
          </a:bodyPr>
          <a:lstStyle/>
          <a:p>
            <a:pPr marL="342900" indent="-342900">
              <a:buFont typeface="+mj-ea"/>
              <a:buAutoNum type="circleNumDbPlain"/>
            </a:pPr>
            <a:r>
              <a:rPr lang="en-US" dirty="0" smtClean="0">
                <a:solidFill>
                  <a:srgbClr val="FFFFFF"/>
                </a:solidFill>
              </a:rPr>
              <a:t>Upload app bits and metadata</a:t>
            </a:r>
          </a:p>
        </p:txBody>
      </p:sp>
      <p:sp>
        <p:nvSpPr>
          <p:cNvPr id="8" name="TextBox 7"/>
          <p:cNvSpPr txBox="1"/>
          <p:nvPr/>
        </p:nvSpPr>
        <p:spPr>
          <a:xfrm>
            <a:off x="2362200" y="1639050"/>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318310" y="2651435"/>
            <a:ext cx="3276600"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39" name="TextBox 38"/>
          <p:cNvSpPr txBox="1"/>
          <p:nvPr/>
        </p:nvSpPr>
        <p:spPr>
          <a:xfrm>
            <a:off x="238203" y="2454354"/>
            <a:ext cx="2436564" cy="1274708"/>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dirty="0" smtClean="0">
                <a:solidFill>
                  <a:srgbClr val="FFFFFF"/>
                </a:solidFill>
              </a:rPr>
              <a:t>Create and bind services</a:t>
            </a:r>
          </a:p>
          <a:p>
            <a:pPr marL="342900" indent="-342900">
              <a:lnSpc>
                <a:spcPct val="150000"/>
              </a:lnSpc>
              <a:buFont typeface="+mj-ea"/>
              <a:buAutoNum type="circleNumDbPlain" startAt="2"/>
            </a:pPr>
            <a:r>
              <a:rPr lang="en-US" dirty="0" smtClean="0">
                <a:solidFill>
                  <a:srgbClr val="FFFFFF"/>
                </a:solidFill>
              </a:rPr>
              <a:t>Stage application</a:t>
            </a:r>
          </a:p>
          <a:p>
            <a:pPr marL="342900" indent="-342900">
              <a:lnSpc>
                <a:spcPct val="150000"/>
              </a:lnSpc>
              <a:buFont typeface="+mj-ea"/>
              <a:buAutoNum type="circleNumDbPlain" startAt="2"/>
            </a:pPr>
            <a:r>
              <a:rPr lang="en-US" dirty="0" smtClean="0">
                <a:solidFill>
                  <a:srgbClr val="FFFFFF"/>
                </a:solidFill>
              </a:rPr>
              <a:t>Deploy application</a:t>
            </a:r>
          </a:p>
          <a:p>
            <a:pPr marL="342900" indent="-342900">
              <a:lnSpc>
                <a:spcPct val="150000"/>
              </a:lnSpc>
              <a:buFont typeface="+mj-ea"/>
              <a:buAutoNum type="circleNumDbPlain" startAt="2"/>
            </a:pPr>
            <a:r>
              <a:rPr lang="en-US" dirty="0" smtClean="0">
                <a:solidFill>
                  <a:srgbClr val="FFFFFF"/>
                </a:solidFill>
              </a:rPr>
              <a:t>Manage application health</a:t>
            </a:r>
          </a:p>
        </p:txBody>
      </p:sp>
      <p:sp>
        <p:nvSpPr>
          <p:cNvPr id="27" name="Oval 42"/>
          <p:cNvSpPr/>
          <p:nvPr/>
        </p:nvSpPr>
        <p:spPr>
          <a:xfrm>
            <a:off x="3841318" y="2175427"/>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a:spLocks noChangeArrowheads="1"/>
          </p:cNvSpPr>
          <p:nvPr/>
        </p:nvSpPr>
        <p:spPr bwMode="auto">
          <a:xfrm>
            <a:off x="4293642" y="1498378"/>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57147"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a:spLocks noChangeArrowheads="1"/>
          </p:cNvSpPr>
          <p:nvPr/>
        </p:nvSpPr>
        <p:spPr bwMode="auto">
          <a:xfrm>
            <a:off x="609599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5950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a:off x="6159505" y="1946827"/>
            <a:ext cx="698495" cy="459184"/>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3" idx="2"/>
          </p:cNvCxnSpPr>
          <p:nvPr/>
        </p:nvCxnSpPr>
        <p:spPr>
          <a:xfrm>
            <a:off x="5060343" y="1942104"/>
            <a:ext cx="65465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6" name="Right Arrow 55"/>
          <p:cNvSpPr/>
          <p:nvPr/>
        </p:nvSpPr>
        <p:spPr>
          <a:xfrm>
            <a:off x="6707141" y="2344648"/>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721768" y="2548827"/>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5181600" y="2326964"/>
            <a:ext cx="1533402"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7153397" y="2326964"/>
            <a:ext cx="1533402"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p:cNvGrpSpPr/>
          <p:nvPr/>
        </p:nvGrpSpPr>
        <p:grpSpPr>
          <a:xfrm>
            <a:off x="4463165" y="3467101"/>
            <a:ext cx="1099435" cy="781049"/>
            <a:chOff x="5412945" y="3105151"/>
            <a:chExt cx="1099435" cy="781049"/>
          </a:xfrm>
        </p:grpSpPr>
        <p:sp>
          <p:nvSpPr>
            <p:cNvPr id="83" name="Rounded Rectangle 82"/>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4"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4767965" y="3346451"/>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5072765" y="3225801"/>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412945" y="3105151"/>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2572904" y="1898428"/>
            <a:ext cx="854721"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MD</a:t>
            </a:r>
          </a:p>
        </p:txBody>
      </p:sp>
      <p:sp>
        <p:nvSpPr>
          <p:cNvPr id="91" name="Diamond 87"/>
          <p:cNvSpPr/>
          <p:nvPr/>
        </p:nvSpPr>
        <p:spPr>
          <a:xfrm>
            <a:off x="2464594" y="195113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60852" y="1639479"/>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5598972" y="3459283"/>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sp>
        <p:nvSpPr>
          <p:cNvPr id="96" name="Teardrop 95"/>
          <p:cNvSpPr/>
          <p:nvPr/>
        </p:nvSpPr>
        <p:spPr>
          <a:xfrm rot="18900000">
            <a:off x="6240748" y="356934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ardrop 97"/>
          <p:cNvSpPr/>
          <p:nvPr/>
        </p:nvSpPr>
        <p:spPr>
          <a:xfrm rot="18900000">
            <a:off x="5603450" y="1699419"/>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620000" y="1489468"/>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pic>
        <p:nvPicPr>
          <p:cNvPr id="48" name="droppedImage.png"/>
          <p:cNvPicPr/>
          <p:nvPr/>
        </p:nvPicPr>
        <p:blipFill>
          <a:blip r:embed="rId4">
            <a:extLst/>
          </a:blip>
          <a:srcRect l="3267" t="13725" r="13071" b="40958"/>
          <a:stretch>
            <a:fillRect/>
          </a:stretch>
        </p:blipFill>
        <p:spPr>
          <a:xfrm>
            <a:off x="7375286" y="3393850"/>
            <a:ext cx="1094173" cy="592677"/>
          </a:xfrm>
          <a:prstGeom prst="rect">
            <a:avLst/>
          </a:prstGeom>
          <a:ln w="3175">
            <a:miter lim="400000"/>
          </a:ln>
          <a:effectLst>
            <a:outerShdw blurRad="127000" dist="76200" dir="2700000" rotWithShape="0">
              <a:srgbClr val="000000">
                <a:alpha val="75000"/>
              </a:srgbClr>
            </a:outerShdw>
          </a:effectLst>
        </p:spPr>
      </p:pic>
      <p:sp>
        <p:nvSpPr>
          <p:cNvPr id="52" name="Shape 356"/>
          <p:cNvSpPr/>
          <p:nvPr/>
        </p:nvSpPr>
        <p:spPr>
          <a:xfrm>
            <a:off x="7579062" y="3923029"/>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237594141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5.55556E-7 3.24591E-6 C 0.10712 0.07744 0.21858 0.10799 0.30712 0.10058 C 0.39566 0.09318 0.2651 0.00339 0.31684 -0.06048 " pathEditMode="relative" rAng="0" ptsTypes="fsf">
                                      <p:cBhvr>
                                        <p:cTn id="14" dur="2000" fill="hold"/>
                                        <p:tgtEl>
                                          <p:spTgt spid="91"/>
                                        </p:tgtEl>
                                        <p:attrNameLst>
                                          <p:attrName>ppt_x</p:attrName>
                                          <p:attrName>ppt_y</p:attrName>
                                        </p:attrNameLst>
                                      </p:cBhvr>
                                      <p:rCtr x="19774" y="2376"/>
                                    </p:animMotion>
                                  </p:childTnLst>
                                </p:cTn>
                              </p:par>
                              <p:par>
                                <p:cTn id="15" presetID="0" presetClass="path" presetSubtype="0" accel="50000" decel="50000" fill="hold" grpId="0" nodeType="withEffect">
                                  <p:stCondLst>
                                    <p:cond delay="0"/>
                                  </p:stCondLst>
                                  <p:childTnLst>
                                    <p:animMotion origin="layout" path="M 0.00174 0.00124 C 0.05035 0.01882 0.22032 0.11937 0.29323 0.10889 C 0.36615 0.0984 0.40851 -0.0256 0.43889 -0.06107 " pathEditMode="relative" rAng="0" ptsTypes="aaa">
                                      <p:cBhvr>
                                        <p:cTn id="16" dur="2000" fill="hold"/>
                                        <p:tgtEl>
                                          <p:spTgt spid="13"/>
                                        </p:tgtEl>
                                        <p:attrNameLst>
                                          <p:attrName>ppt_x</p:attrName>
                                          <p:attrName>ppt_y</p:attrName>
                                        </p:attrNameLst>
                                      </p:cBhvr>
                                      <p:rCtr x="21858" y="2776"/>
                                    </p:animMotion>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9">
                                            <p:txEl>
                                              <p:pRg st="0" end="0"/>
                                            </p:txEl>
                                          </p:spTgt>
                                        </p:tgtEl>
                                        <p:attrNameLst>
                                          <p:attrName>style.visibility</p:attrName>
                                        </p:attrNameLst>
                                      </p:cBhvr>
                                      <p:to>
                                        <p:strVal val="visible"/>
                                      </p:to>
                                    </p:set>
                                    <p:animEffect transition="in" filter="dissolve">
                                      <p:cBhvr>
                                        <p:cTn id="21" dur="500"/>
                                        <p:tgtEl>
                                          <p:spTgt spid="39">
                                            <p:txEl>
                                              <p:pRg st="0" end="0"/>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wipe(left)">
                                      <p:cBhvr>
                                        <p:cTn id="24" dur="500"/>
                                        <p:tgtEl>
                                          <p:spTgt spid="56"/>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right)">
                                      <p:cBhvr>
                                        <p:cTn id="28" dur="500"/>
                                        <p:tgtEl>
                                          <p:spTgt spid="57"/>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97"/>
                                        </p:tgtEl>
                                        <p:attrNameLst>
                                          <p:attrName>style.visibility</p:attrName>
                                        </p:attrNameLst>
                                      </p:cBhvr>
                                      <p:to>
                                        <p:strVal val="visible"/>
                                      </p:to>
                                    </p:set>
                                    <p:animEffect transition="in" filter="fade">
                                      <p:cBhvr>
                                        <p:cTn id="32" dur="500"/>
                                        <p:tgtEl>
                                          <p:spTgt spid="9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9">
                                            <p:txEl>
                                              <p:pRg st="1" end="1"/>
                                            </p:txEl>
                                          </p:spTgt>
                                        </p:tgtEl>
                                        <p:attrNameLst>
                                          <p:attrName>style.visibility</p:attrName>
                                        </p:attrNameLst>
                                      </p:cBhvr>
                                      <p:to>
                                        <p:strVal val="visible"/>
                                      </p:to>
                                    </p:set>
                                    <p:animEffect transition="in" filter="dissolve">
                                      <p:cBhvr>
                                        <p:cTn id="37" dur="500"/>
                                        <p:tgtEl>
                                          <p:spTgt spid="39">
                                            <p:txEl>
                                              <p:pRg st="1" end="1"/>
                                            </p:txEl>
                                          </p:spTgt>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92"/>
                                        </p:tgtEl>
                                        <p:attrNameLst>
                                          <p:attrName>style.visibility</p:attrName>
                                        </p:attrNameLst>
                                      </p:cBhvr>
                                      <p:to>
                                        <p:strVal val="visible"/>
                                      </p:to>
                                    </p:set>
                                  </p:childTnLst>
                                </p:cTn>
                              </p:par>
                              <p:par>
                                <p:cTn id="40" presetID="37" presetClass="path" presetSubtype="0" accel="50000" decel="50000" fill="hold" grpId="1" nodeType="withEffect">
                                  <p:stCondLst>
                                    <p:cond delay="0"/>
                                  </p:stCondLst>
                                  <p:childTnLst>
                                    <p:animMotion origin="layout" path="M 3.88889E-6 4.32099E-6 C 3.88889E-6 0.0003 0.02743 0.03117 0.04097 0.1145 C 0.05451 0.19784 0.04097 0.2645 0.01493 0.36821 " pathEditMode="relative" rAng="0" ptsTypes="fsf">
                                      <p:cBhvr>
                                        <p:cTn id="41" dur="2000" fill="hold"/>
                                        <p:tgtEl>
                                          <p:spTgt spid="92"/>
                                        </p:tgtEl>
                                        <p:attrNameLst>
                                          <p:attrName>ppt_x</p:attrName>
                                          <p:attrName>ppt_y</p:attrName>
                                        </p:attrNameLst>
                                      </p:cBhvr>
                                      <p:rCtr x="2726" y="18395"/>
                                    </p:animMotion>
                                  </p:childTnLst>
                                </p:cTn>
                              </p:par>
                            </p:childTnLst>
                          </p:cTn>
                        </p:par>
                        <p:par>
                          <p:cTn id="42" fill="hold">
                            <p:stCondLst>
                              <p:cond delay="2000"/>
                            </p:stCondLst>
                            <p:childTnLst>
                              <p:par>
                                <p:cTn id="43" presetID="22" presetClass="entr" presetSubtype="8" fill="hold" nodeType="afterEffect">
                                  <p:stCondLst>
                                    <p:cond delay="0"/>
                                  </p:stCondLst>
                                  <p:childTnLst>
                                    <p:set>
                                      <p:cBhvr>
                                        <p:cTn id="44" dur="1" fill="hold">
                                          <p:stCondLst>
                                            <p:cond delay="0"/>
                                          </p:stCondLst>
                                        </p:cTn>
                                        <p:tgtEl>
                                          <p:spTgt spid="95"/>
                                        </p:tgtEl>
                                        <p:attrNameLst>
                                          <p:attrName>style.visibility</p:attrName>
                                        </p:attrNameLst>
                                      </p:cBhvr>
                                      <p:to>
                                        <p:strVal val="visible"/>
                                      </p:to>
                                    </p:set>
                                    <p:animEffect transition="in" filter="wipe(left)">
                                      <p:cBhvr>
                                        <p:cTn id="45" dur="500"/>
                                        <p:tgtEl>
                                          <p:spTgt spid="95"/>
                                        </p:tgtEl>
                                      </p:cBhvr>
                                    </p:animEffect>
                                  </p:childTnLst>
                                </p:cTn>
                              </p:par>
                            </p:childTnLst>
                          </p:cTn>
                        </p:par>
                        <p:par>
                          <p:cTn id="46" fill="hold">
                            <p:stCondLst>
                              <p:cond delay="2500"/>
                            </p:stCondLst>
                            <p:childTnLst>
                              <p:par>
                                <p:cTn id="47" presetID="1" presetClass="entr" presetSubtype="0" fill="hold" grpId="0" nodeType="afterEffect">
                                  <p:stCondLst>
                                    <p:cond delay="0"/>
                                  </p:stCondLst>
                                  <p:childTnLst>
                                    <p:set>
                                      <p:cBhvr>
                                        <p:cTn id="48" dur="1" fill="hold">
                                          <p:stCondLst>
                                            <p:cond delay="0"/>
                                          </p:stCondLst>
                                        </p:cTn>
                                        <p:tgtEl>
                                          <p:spTgt spid="96"/>
                                        </p:tgtEl>
                                        <p:attrNameLst>
                                          <p:attrName>style.visibility</p:attrName>
                                        </p:attrNameLst>
                                      </p:cBhvr>
                                      <p:to>
                                        <p:strVal val="visible"/>
                                      </p:to>
                                    </p:set>
                                  </p:childTnLst>
                                </p:cTn>
                              </p:par>
                            </p:childTnLst>
                          </p:cTn>
                        </p:par>
                        <p:par>
                          <p:cTn id="49" fill="hold">
                            <p:stCondLst>
                              <p:cond delay="2500"/>
                            </p:stCondLst>
                            <p:childTnLst>
                              <p:par>
                                <p:cTn id="50" presetID="37" presetClass="path" presetSubtype="0" accel="50000" decel="50000" fill="hold" grpId="1" nodeType="afterEffect">
                                  <p:stCondLst>
                                    <p:cond delay="0"/>
                                  </p:stCondLst>
                                  <p:childTnLst>
                                    <p:animMotion origin="layout" path="M 1.38889E-6 -4.81184E-6 C 0.00035 -0.03547 0.01337 -0.15144 0.00173 -0.21314 C -0.0099 -0.27483 -0.05469 -0.33713 -0.06945 -0.36983 " pathEditMode="relative" rAng="0" ptsTypes="fsF">
                                      <p:cBhvr>
                                        <p:cTn id="51" dur="2000" fill="hold"/>
                                        <p:tgtEl>
                                          <p:spTgt spid="96"/>
                                        </p:tgtEl>
                                        <p:attrNameLst>
                                          <p:attrName>ppt_x</p:attrName>
                                          <p:attrName>ppt_y</p:attrName>
                                        </p:attrNameLst>
                                      </p:cBhvr>
                                      <p:rCtr x="-2812" y="-18507"/>
                                    </p:animMotion>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39">
                                            <p:txEl>
                                              <p:pRg st="2" end="2"/>
                                            </p:txEl>
                                          </p:spTgt>
                                        </p:tgtEl>
                                        <p:attrNameLst>
                                          <p:attrName>style.visibility</p:attrName>
                                        </p:attrNameLst>
                                      </p:cBhvr>
                                      <p:to>
                                        <p:strVal val="visible"/>
                                      </p:to>
                                    </p:set>
                                    <p:animEffect transition="in" filter="dissolve">
                                      <p:cBhvr>
                                        <p:cTn id="56" dur="500"/>
                                        <p:tgtEl>
                                          <p:spTgt spid="39">
                                            <p:txEl>
                                              <p:pRg st="2" end="2"/>
                                            </p:txEl>
                                          </p:spTgt>
                                        </p:tgtEl>
                                      </p:cBhvr>
                                    </p:animEffect>
                                  </p:childTnLst>
                                </p:cTn>
                              </p:par>
                              <p:par>
                                <p:cTn id="57" presetID="1" presetClass="entr" presetSubtype="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childTnLst>
                                </p:cTn>
                              </p:par>
                              <p:par>
                                <p:cTn id="59" presetID="50" presetClass="path" presetSubtype="0" accel="50000" decel="50000" fill="hold" grpId="1" nodeType="withEffect">
                                  <p:stCondLst>
                                    <p:cond delay="0"/>
                                  </p:stCondLst>
                                  <p:childTnLst>
                                    <p:animMotion origin="layout" path="M -5.55556E-7 -3.7037E-7 C -5.55556E-7 0.00031 -0.08055 0.06204 -0.1066 0.16944 C -0.13264 0.27685 -0.10139 0.37037 -0.08055 0.41204 " pathEditMode="relative" rAng="0" ptsTypes="fsf">
                                      <p:cBhvr>
                                        <p:cTn id="60" dur="2000" fill="hold"/>
                                        <p:tgtEl>
                                          <p:spTgt spid="98"/>
                                        </p:tgtEl>
                                        <p:attrNameLst>
                                          <p:attrName>ppt_x</p:attrName>
                                          <p:attrName>ppt_y</p:attrName>
                                        </p:attrNameLst>
                                      </p:cBhvr>
                                      <p:rCtr x="-6632" y="20586"/>
                                    </p:animMotion>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39">
                                            <p:txEl>
                                              <p:pRg st="3" end="3"/>
                                            </p:txEl>
                                          </p:spTgt>
                                        </p:tgtEl>
                                        <p:attrNameLst>
                                          <p:attrName>style.visibility</p:attrName>
                                        </p:attrNameLst>
                                      </p:cBhvr>
                                      <p:to>
                                        <p:strVal val="visible"/>
                                      </p:to>
                                    </p:set>
                                    <p:animEffect transition="in" filter="dissolve">
                                      <p:cBhvr>
                                        <p:cTn id="65" dur="500"/>
                                        <p:tgtEl>
                                          <p:spTgt spid="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39" grpId="0" build="p"/>
      <p:bldP spid="56" grpId="0" animBg="1"/>
      <p:bldP spid="57" grpId="0" animBg="1"/>
      <p:bldP spid="13" grpId="0"/>
      <p:bldP spid="91" grpId="0" animBg="1"/>
      <p:bldP spid="92" grpId="0" animBg="1"/>
      <p:bldP spid="92" grpId="1" animBg="1"/>
      <p:bldP spid="96" grpId="0" animBg="1"/>
      <p:bldP spid="96" grpId="1" animBg="1"/>
      <p:bldP spid="98" grpId="0" animBg="1"/>
      <p:bldP spid="98" grpId="1" animBg="1"/>
      <p:bldP spid="9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29369797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78767</TotalTime>
  <Words>3097</Words>
  <Application>Microsoft Macintosh PowerPoint</Application>
  <PresentationFormat>On-screen Show (16:9)</PresentationFormat>
  <Paragraphs>789</Paragraphs>
  <Slides>53</Slides>
  <Notes>20</Notes>
  <HiddenSlides>29</HiddenSlides>
  <MMClips>0</MMClips>
  <ScaleCrop>false</ScaleCrop>
  <HeadingPairs>
    <vt:vector size="4" baseType="variant">
      <vt:variant>
        <vt:lpstr>Theme</vt:lpstr>
      </vt:variant>
      <vt:variant>
        <vt:i4>2</vt:i4>
      </vt:variant>
      <vt:variant>
        <vt:lpstr>Slide Titles</vt:lpstr>
      </vt:variant>
      <vt:variant>
        <vt:i4>53</vt:i4>
      </vt:variant>
    </vt:vector>
  </HeadingPairs>
  <TitlesOfParts>
    <vt:vector size="55" baseType="lpstr">
      <vt:lpstr>Pivotal_interim_040113_template_</vt:lpstr>
      <vt:lpstr>Custom Theme</vt:lpstr>
      <vt:lpstr>Pivotal Cloud Foundry</vt:lpstr>
      <vt:lpstr>Cloud Native Application Platforms</vt:lpstr>
      <vt:lpstr>Pivotal CF: Technical Capabilities </vt:lpstr>
      <vt:lpstr>Pivotal CF Architecture</vt:lpstr>
      <vt:lpstr>PowerPoint Presentation</vt:lpstr>
      <vt:lpstr>PowerPoint Presentation</vt:lpstr>
      <vt:lpstr>Application Staging</vt:lpstr>
      <vt:lpstr>Overview: Pushing an Application</vt:lpstr>
      <vt:lpstr>PowerPoint Presentation</vt:lpstr>
      <vt:lpstr>PowerPoint Presentation</vt:lpstr>
      <vt:lpstr>PowerPoint Presentation</vt:lpstr>
      <vt:lpstr>PowerPoint Presentation</vt:lpstr>
      <vt:lpstr>PowerPoint Presentation</vt:lpstr>
      <vt:lpstr>PowerPoint Presentation</vt:lpstr>
      <vt:lpstr>Application containers and scaling</vt:lpstr>
      <vt:lpstr>Customize the container experience</vt:lpstr>
      <vt:lpstr>Pivotal Cloud Foundry</vt:lpstr>
      <vt:lpstr>Pivotal Cloud Foundry Services</vt:lpstr>
      <vt:lpstr>Creating and Binding a Service</vt:lpstr>
      <vt:lpstr>Pivotal CF Architecture - Recap</vt:lpstr>
      <vt:lpstr>Pivotal Cloud Foundry</vt:lpstr>
      <vt:lpstr>Pivotal CF operations</vt:lpstr>
      <vt:lpstr>PowerPoint Presentation</vt:lpstr>
      <vt:lpstr>PowerPoint Presentation</vt:lpstr>
      <vt:lpstr>PowerPoint Presentation</vt:lpstr>
      <vt:lpstr>PowerPoint Presentation</vt:lpstr>
      <vt:lpstr>PowerPoint Presentation</vt:lpstr>
      <vt:lpstr>The Pivotal CF way</vt:lpstr>
      <vt:lpstr>The Pivotal CF way</vt:lpstr>
      <vt:lpstr>The operator in the PaaS era</vt:lpstr>
      <vt:lpstr>PowerPoint Presentation</vt:lpstr>
      <vt:lpstr>PowerPoint Presentation</vt:lpstr>
      <vt:lpstr>PowerPoint Presentation</vt:lpstr>
      <vt:lpstr>Ops Manager + BOSH</vt:lpstr>
      <vt:lpstr>PowerPoint Presentation</vt:lpstr>
      <vt:lpstr>Orgs, Spaces, Users and Quotas</vt:lpstr>
      <vt:lpstr>Organizations</vt:lpstr>
      <vt:lpstr>Quotas and Plans</vt:lpstr>
      <vt:lpstr>Spaces</vt:lpstr>
      <vt:lpstr>PowerPoint Presentation</vt:lpstr>
      <vt:lpstr>Platform Monitoring</vt:lpstr>
      <vt:lpstr>Platform Monitoring</vt:lpstr>
      <vt:lpstr>Platform Monitoring</vt:lpstr>
      <vt:lpstr>PowerPoint Presentation</vt:lpstr>
      <vt:lpstr>4 Layers of built-in High Availability</vt:lpstr>
      <vt:lpstr>App Instance HA</vt:lpstr>
      <vt:lpstr>Platform Processes HA</vt:lpstr>
      <vt:lpstr>Platform Processes HA</vt:lpstr>
      <vt:lpstr>Platform VMs HA</vt:lpstr>
      <vt:lpstr>Availability Zones</vt:lpstr>
      <vt:lpstr>How Pivotal CF enables four layers of HA </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Tony Akin</cp:lastModifiedBy>
  <cp:revision>368</cp:revision>
  <dcterms:modified xsi:type="dcterms:W3CDTF">2015-10-30T16:35:52Z</dcterms:modified>
</cp:coreProperties>
</file>